
<file path=[Content_Types].xml><?xml version="1.0" encoding="utf-8"?>
<Types xmlns="http://schemas.openxmlformats.org/package/2006/content-types">
  <Default Extension="gif" ContentType="image/gif"/>
  <Default Extension="jpeg" ContentType="image/jpeg"/>
  <Default Extension="mp3" ContentType="audio/mpeg"/>
  <Default Extension="png" ContentType="image/png"/>
  <Default Extension="rels" ContentType="application/vnd.openxmlformats-package.relationships+xml"/>
  <Default Extension="wdp" ContentType="image/vnd.ms-photo"/>
  <Default Extension="webm" ContentType="audio/webm"/>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7.xml" ContentType="application/vnd.openxmlformats-officedocument.presentationml.tags+xml"/>
  <Override PartName="/ppt/notesSlides/notesSlide19.xml" ContentType="application/vnd.openxmlformats-officedocument.presentationml.notesSlide+xml"/>
  <Override PartName="/ppt/tags/tag18.xml" ContentType="application/vnd.openxmlformats-officedocument.presentationml.tags+xml"/>
  <Override PartName="/ppt/notesSlides/notesSlide20.xml" ContentType="application/vnd.openxmlformats-officedocument.presentationml.notesSlide+xml"/>
  <Override PartName="/ppt/tags/tag19.xml" ContentType="application/vnd.openxmlformats-officedocument.presentationml.tags+xml"/>
  <Override PartName="/ppt/notesSlides/notesSlide21.xml" ContentType="application/vnd.openxmlformats-officedocument.presentationml.notesSlide+xml"/>
  <Override PartName="/ppt/tags/tag20.xml" ContentType="application/vnd.openxmlformats-officedocument.presentationml.tags+xml"/>
  <Override PartName="/ppt/notesSlides/notesSlide22.xml" ContentType="application/vnd.openxmlformats-officedocument.presentationml.notesSlide+xml"/>
  <Override PartName="/ppt/tags/tag21.xml" ContentType="application/vnd.openxmlformats-officedocument.presentationml.tags+xml"/>
  <Override PartName="/ppt/notesSlides/notesSlide23.xml" ContentType="application/vnd.openxmlformats-officedocument.presentationml.notesSlide+xml"/>
  <Override PartName="/ppt/tags/tag22.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9"/>
  </p:notesMasterIdLst>
  <p:handoutMasterIdLst>
    <p:handoutMasterId r:id="rId30"/>
  </p:handoutMasterIdLst>
  <p:sldIdLst>
    <p:sldId id="567" r:id="rId5"/>
    <p:sldId id="542" r:id="rId6"/>
    <p:sldId id="303" r:id="rId7"/>
    <p:sldId id="543" r:id="rId8"/>
    <p:sldId id="544" r:id="rId9"/>
    <p:sldId id="545" r:id="rId10"/>
    <p:sldId id="546" r:id="rId11"/>
    <p:sldId id="547" r:id="rId12"/>
    <p:sldId id="548" r:id="rId13"/>
    <p:sldId id="549" r:id="rId14"/>
    <p:sldId id="550" r:id="rId15"/>
    <p:sldId id="551" r:id="rId16"/>
    <p:sldId id="552" r:id="rId17"/>
    <p:sldId id="564" r:id="rId18"/>
    <p:sldId id="554" r:id="rId19"/>
    <p:sldId id="555" r:id="rId20"/>
    <p:sldId id="556" r:id="rId21"/>
    <p:sldId id="557" r:id="rId22"/>
    <p:sldId id="559" r:id="rId23"/>
    <p:sldId id="560" r:id="rId24"/>
    <p:sldId id="561" r:id="rId25"/>
    <p:sldId id="562" r:id="rId26"/>
    <p:sldId id="563" r:id="rId27"/>
    <p:sldId id="56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D5"/>
    <a:srgbClr val="F7F7F7"/>
    <a:srgbClr val="FF858E"/>
    <a:srgbClr val="FDE0D3"/>
    <a:srgbClr val="FF979E"/>
    <a:srgbClr val="DFEEDB"/>
    <a:srgbClr val="D6E6F6"/>
    <a:srgbClr val="FF6F79"/>
    <a:srgbClr val="A1B8E1"/>
    <a:srgbClr val="FBC3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notesViewPr>
    <p:cSldViewPr snapToGrid="0">
      <p:cViewPr varScale="1">
        <p:scale>
          <a:sx n="62" d="100"/>
          <a:sy n="62" d="100"/>
        </p:scale>
        <p:origin x="322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8845A-382A-6FE8-3100-98D7DA87B5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A4F75A6-FB45-6584-3F91-DEA9234754E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A3A337F-7ED4-42AE-B920-7FB96DE012BF}" type="datetimeFigureOut">
              <a:rPr lang="en-US" smtClean="0"/>
              <a:t>4/4/2025</a:t>
            </a:fld>
            <a:endParaRPr lang="en-US"/>
          </a:p>
        </p:txBody>
      </p:sp>
      <p:sp>
        <p:nvSpPr>
          <p:cNvPr id="4" name="Footer Placeholder 3">
            <a:extLst>
              <a:ext uri="{FF2B5EF4-FFF2-40B4-BE49-F238E27FC236}">
                <a16:creationId xmlns:a16="http://schemas.microsoft.com/office/drawing/2014/main" id="{E94929F4-C305-A4D2-10EA-9DE88C1A4C5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E3DD71B-5A7D-0B65-A979-0645781E6A9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648E21-638F-4911-BC4C-7F2E060A13D6}" type="slidenum">
              <a:rPr lang="en-US" smtClean="0"/>
              <a:t>‹#›</a:t>
            </a:fld>
            <a:endParaRPr lang="en-US"/>
          </a:p>
        </p:txBody>
      </p:sp>
    </p:spTree>
    <p:extLst>
      <p:ext uri="{BB962C8B-B14F-4D97-AF65-F5344CB8AC3E}">
        <p14:creationId xmlns:p14="http://schemas.microsoft.com/office/powerpoint/2010/main" val="188208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gif>
</file>

<file path=ppt/media/image4.png>
</file>

<file path=ppt/media/image5.png>
</file>

<file path=ppt/media/image6.png>
</file>

<file path=ppt/media/image7.png>
</file>

<file path=ppt/media/image8.png>
</file>

<file path=ppt/media/image9.png>
</file>

<file path=ppt/media/media1.webm>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B84FDA-89E9-4666-B923-CAECE7EE4607}" type="datetimeFigureOut">
              <a:rPr lang="en-US" smtClean="0"/>
              <a:t>4/4/2025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2A11F-9F2A-4DB4-829F-C793331211E9}" type="slidenum">
              <a:rPr lang="en-US" smtClean="0"/>
              <a:t>‹#›</a:t>
            </a:fld>
            <a:endParaRPr lang="en-US"/>
          </a:p>
        </p:txBody>
      </p:sp>
    </p:spTree>
    <p:extLst>
      <p:ext uri="{BB962C8B-B14F-4D97-AF65-F5344CB8AC3E}">
        <p14:creationId xmlns:p14="http://schemas.microsoft.com/office/powerpoint/2010/main" val="1537018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a:t>
            </a:fld>
            <a:endParaRPr lang="en-US"/>
          </a:p>
        </p:txBody>
      </p:sp>
    </p:spTree>
    <p:extLst>
      <p:ext uri="{BB962C8B-B14F-4D97-AF65-F5344CB8AC3E}">
        <p14:creationId xmlns:p14="http://schemas.microsoft.com/office/powerpoint/2010/main" val="21468379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10</a:t>
            </a:fld>
            <a:endParaRPr lang="en-US"/>
          </a:p>
        </p:txBody>
      </p:sp>
    </p:spTree>
    <p:extLst>
      <p:ext uri="{BB962C8B-B14F-4D97-AF65-F5344CB8AC3E}">
        <p14:creationId xmlns:p14="http://schemas.microsoft.com/office/powerpoint/2010/main" val="1518175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11</a:t>
            </a:fld>
            <a:endParaRPr lang="en-US"/>
          </a:p>
        </p:txBody>
      </p:sp>
    </p:spTree>
    <p:extLst>
      <p:ext uri="{BB962C8B-B14F-4D97-AF65-F5344CB8AC3E}">
        <p14:creationId xmlns:p14="http://schemas.microsoft.com/office/powerpoint/2010/main" val="6023411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12</a:t>
            </a:fld>
            <a:endParaRPr lang="en-US"/>
          </a:p>
        </p:txBody>
      </p:sp>
    </p:spTree>
    <p:extLst>
      <p:ext uri="{BB962C8B-B14F-4D97-AF65-F5344CB8AC3E}">
        <p14:creationId xmlns:p14="http://schemas.microsoft.com/office/powerpoint/2010/main" val="30547804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13</a:t>
            </a:fld>
            <a:endParaRPr lang="en-US"/>
          </a:p>
        </p:txBody>
      </p:sp>
    </p:spTree>
    <p:extLst>
      <p:ext uri="{BB962C8B-B14F-4D97-AF65-F5344CB8AC3E}">
        <p14:creationId xmlns:p14="http://schemas.microsoft.com/office/powerpoint/2010/main" val="4108015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14</a:t>
            </a:fld>
            <a:endParaRPr lang="en-US"/>
          </a:p>
        </p:txBody>
      </p:sp>
    </p:spTree>
    <p:extLst>
      <p:ext uri="{BB962C8B-B14F-4D97-AF65-F5344CB8AC3E}">
        <p14:creationId xmlns:p14="http://schemas.microsoft.com/office/powerpoint/2010/main" val="10026203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15</a:t>
            </a:fld>
            <a:endParaRPr lang="en-US"/>
          </a:p>
        </p:txBody>
      </p:sp>
    </p:spTree>
    <p:extLst>
      <p:ext uri="{BB962C8B-B14F-4D97-AF65-F5344CB8AC3E}">
        <p14:creationId xmlns:p14="http://schemas.microsoft.com/office/powerpoint/2010/main" val="16752840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16</a:t>
            </a:fld>
            <a:endParaRPr lang="en-US"/>
          </a:p>
        </p:txBody>
      </p:sp>
    </p:spTree>
    <p:extLst>
      <p:ext uri="{BB962C8B-B14F-4D97-AF65-F5344CB8AC3E}">
        <p14:creationId xmlns:p14="http://schemas.microsoft.com/office/powerpoint/2010/main" val="8094627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17</a:t>
            </a:fld>
            <a:endParaRPr lang="en-US"/>
          </a:p>
        </p:txBody>
      </p:sp>
    </p:spTree>
    <p:extLst>
      <p:ext uri="{BB962C8B-B14F-4D97-AF65-F5344CB8AC3E}">
        <p14:creationId xmlns:p14="http://schemas.microsoft.com/office/powerpoint/2010/main" val="17298698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18</a:t>
            </a:fld>
            <a:endParaRPr lang="en-US"/>
          </a:p>
        </p:txBody>
      </p:sp>
    </p:spTree>
    <p:extLst>
      <p:ext uri="{BB962C8B-B14F-4D97-AF65-F5344CB8AC3E}">
        <p14:creationId xmlns:p14="http://schemas.microsoft.com/office/powerpoint/2010/main" val="24931215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19</a:t>
            </a:fld>
            <a:endParaRPr lang="en-US"/>
          </a:p>
        </p:txBody>
      </p:sp>
    </p:spTree>
    <p:extLst>
      <p:ext uri="{BB962C8B-B14F-4D97-AF65-F5344CB8AC3E}">
        <p14:creationId xmlns:p14="http://schemas.microsoft.com/office/powerpoint/2010/main" val="2176390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2</a:t>
            </a:fld>
            <a:endParaRPr lang="en-US"/>
          </a:p>
        </p:txBody>
      </p:sp>
    </p:spTree>
    <p:extLst>
      <p:ext uri="{BB962C8B-B14F-4D97-AF65-F5344CB8AC3E}">
        <p14:creationId xmlns:p14="http://schemas.microsoft.com/office/powerpoint/2010/main" val="25029382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20</a:t>
            </a:fld>
            <a:endParaRPr lang="en-US"/>
          </a:p>
        </p:txBody>
      </p:sp>
    </p:spTree>
    <p:extLst>
      <p:ext uri="{BB962C8B-B14F-4D97-AF65-F5344CB8AC3E}">
        <p14:creationId xmlns:p14="http://schemas.microsoft.com/office/powerpoint/2010/main" val="2747889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21</a:t>
            </a:fld>
            <a:endParaRPr lang="en-US"/>
          </a:p>
        </p:txBody>
      </p:sp>
    </p:spTree>
    <p:extLst>
      <p:ext uri="{BB962C8B-B14F-4D97-AF65-F5344CB8AC3E}">
        <p14:creationId xmlns:p14="http://schemas.microsoft.com/office/powerpoint/2010/main" val="8076805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22</a:t>
            </a:fld>
            <a:endParaRPr lang="en-US"/>
          </a:p>
        </p:txBody>
      </p:sp>
    </p:spTree>
    <p:extLst>
      <p:ext uri="{BB962C8B-B14F-4D97-AF65-F5344CB8AC3E}">
        <p14:creationId xmlns:p14="http://schemas.microsoft.com/office/powerpoint/2010/main" val="616522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23</a:t>
            </a:fld>
            <a:endParaRPr lang="en-US"/>
          </a:p>
        </p:txBody>
      </p:sp>
    </p:spTree>
    <p:extLst>
      <p:ext uri="{BB962C8B-B14F-4D97-AF65-F5344CB8AC3E}">
        <p14:creationId xmlns:p14="http://schemas.microsoft.com/office/powerpoint/2010/main" val="19286087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24</a:t>
            </a:fld>
            <a:endParaRPr lang="en-US"/>
          </a:p>
        </p:txBody>
      </p:sp>
    </p:spTree>
    <p:extLst>
      <p:ext uri="{BB962C8B-B14F-4D97-AF65-F5344CB8AC3E}">
        <p14:creationId xmlns:p14="http://schemas.microsoft.com/office/powerpoint/2010/main" val="1127300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BookAntiqua"/>
                <a:ea typeface="Calibri" panose="020F0502020204030204" pitchFamily="34" charset="0"/>
                <a:cs typeface="Arial" panose="020B0604020202020204" pitchFamily="34" charset="0"/>
              </a:rPr>
              <a:t>Hello and welcome, in this video  we will start to dive into the components of the internal structure of transformers.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0792A11F-9F2A-4DB4-829F-C793331211E9}" type="slidenum">
              <a:rPr lang="en-US" smtClean="0"/>
              <a:t>3</a:t>
            </a:fld>
            <a:endParaRPr lang="en-US"/>
          </a:p>
        </p:txBody>
      </p:sp>
    </p:spTree>
    <p:extLst>
      <p:ext uri="{BB962C8B-B14F-4D97-AF65-F5344CB8AC3E}">
        <p14:creationId xmlns:p14="http://schemas.microsoft.com/office/powerpoint/2010/main" val="5454857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4</a:t>
            </a:fld>
            <a:endParaRPr lang="en-US"/>
          </a:p>
        </p:txBody>
      </p:sp>
    </p:spTree>
    <p:extLst>
      <p:ext uri="{BB962C8B-B14F-4D97-AF65-F5344CB8AC3E}">
        <p14:creationId xmlns:p14="http://schemas.microsoft.com/office/powerpoint/2010/main" val="590769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5</a:t>
            </a:fld>
            <a:endParaRPr lang="en-US"/>
          </a:p>
        </p:txBody>
      </p:sp>
    </p:spTree>
    <p:extLst>
      <p:ext uri="{BB962C8B-B14F-4D97-AF65-F5344CB8AC3E}">
        <p14:creationId xmlns:p14="http://schemas.microsoft.com/office/powerpoint/2010/main" val="3467675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6</a:t>
            </a:fld>
            <a:endParaRPr lang="en-US"/>
          </a:p>
        </p:txBody>
      </p:sp>
    </p:spTree>
    <p:extLst>
      <p:ext uri="{BB962C8B-B14F-4D97-AF65-F5344CB8AC3E}">
        <p14:creationId xmlns:p14="http://schemas.microsoft.com/office/powerpoint/2010/main" val="22624005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7</a:t>
            </a:fld>
            <a:endParaRPr lang="en-US"/>
          </a:p>
        </p:txBody>
      </p:sp>
    </p:spTree>
    <p:extLst>
      <p:ext uri="{BB962C8B-B14F-4D97-AF65-F5344CB8AC3E}">
        <p14:creationId xmlns:p14="http://schemas.microsoft.com/office/powerpoint/2010/main" val="29013306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8</a:t>
            </a:fld>
            <a:endParaRPr lang="en-US"/>
          </a:p>
        </p:txBody>
      </p:sp>
    </p:spTree>
    <p:extLst>
      <p:ext uri="{BB962C8B-B14F-4D97-AF65-F5344CB8AC3E}">
        <p14:creationId xmlns:p14="http://schemas.microsoft.com/office/powerpoint/2010/main" val="634270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2A11F-9F2A-4DB4-829F-C793331211E9}" type="slidenum">
              <a:rPr lang="en-US" smtClean="0"/>
              <a:t>9</a:t>
            </a:fld>
            <a:endParaRPr lang="en-US"/>
          </a:p>
        </p:txBody>
      </p:sp>
    </p:spTree>
    <p:extLst>
      <p:ext uri="{BB962C8B-B14F-4D97-AF65-F5344CB8AC3E}">
        <p14:creationId xmlns:p14="http://schemas.microsoft.com/office/powerpoint/2010/main" val="3288086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6802F-45D4-4017-B94E-83132B484E6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09448D-0CFA-57DE-FD73-C438B2FCBC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D9F1199-2246-73A0-E6C1-17314CD817E6}"/>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5" name="Footer Placeholder 4">
            <a:extLst>
              <a:ext uri="{FF2B5EF4-FFF2-40B4-BE49-F238E27FC236}">
                <a16:creationId xmlns:a16="http://schemas.microsoft.com/office/drawing/2014/main" id="{A6463E04-15BA-036A-695B-4836B779442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9186F45-BB39-9AA0-374B-C29B32158AF0}"/>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2894994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8F1F3-70CA-0F3D-D27B-27FD994C4987}"/>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BD59758-4422-E8EC-F820-F58C705B0D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374453-05A2-B40A-CDE6-01AC04510D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2646DC-17B5-9D81-DF93-E8279C2F9F26}"/>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6" name="Footer Placeholder 5">
            <a:extLst>
              <a:ext uri="{FF2B5EF4-FFF2-40B4-BE49-F238E27FC236}">
                <a16:creationId xmlns:a16="http://schemas.microsoft.com/office/drawing/2014/main" id="{A59FEC3B-F275-B387-E747-58BA9189CD1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EEF2920-2DD2-9DDD-642C-863817B50D81}"/>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1195040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A7EFE-7FA2-970B-AFD6-27FE6E33B4A3}"/>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C07835-9494-7482-46E0-4F4A859309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E22664-5ADE-1AA9-BA77-D34926E9F83B}"/>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5" name="Footer Placeholder 4">
            <a:extLst>
              <a:ext uri="{FF2B5EF4-FFF2-40B4-BE49-F238E27FC236}">
                <a16:creationId xmlns:a16="http://schemas.microsoft.com/office/drawing/2014/main" id="{6818970C-F6CE-4C24-E349-8751853CE9D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8D1ED78-4269-9B86-24DB-A5FB7D1D5B2D}"/>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910286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8B45D9-9469-F7E0-8C1B-E8403AA663CE}"/>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3E671A-0596-61CC-7C6B-06C9332E54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AFDF64-209A-0B41-0DC6-0110E6867AA7}"/>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5" name="Footer Placeholder 4">
            <a:extLst>
              <a:ext uri="{FF2B5EF4-FFF2-40B4-BE49-F238E27FC236}">
                <a16:creationId xmlns:a16="http://schemas.microsoft.com/office/drawing/2014/main" id="{8B7F9396-A40C-78D6-248F-FA1B7DC506E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CE6DDB0-2717-6E7D-8C4F-9EB521BDFCCD}"/>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32460138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1D640-3C2A-01B0-A43E-C6216FEE6A90}"/>
              </a:ext>
            </a:extLst>
          </p:cNvPr>
          <p:cNvSpPr>
            <a:spLocks noGrp="1"/>
          </p:cNvSpPr>
          <p:nvPr>
            <p:ph type="title"/>
          </p:nvPr>
        </p:nvSpPr>
        <p:spPr>
          <a:xfrm>
            <a:off x="624421" y="-140340"/>
            <a:ext cx="10515600" cy="1325563"/>
          </a:xfrm>
          <a:prstGeom prst="rect">
            <a:avLst/>
          </a:prstGeom>
        </p:spPr>
        <p:txBody>
          <a:bodyPr>
            <a:normAutofit/>
          </a:bodyPr>
          <a:lstStyle>
            <a:lvl1pPr>
              <a:defRPr sz="2400">
                <a:solidFill>
                  <a:srgbClr val="F05654"/>
                </a:solidFill>
                <a:effectLst>
                  <a:outerShdw blurRad="38100" dist="38100" dir="2700000" algn="tl">
                    <a:srgbClr val="000000">
                      <a:alpha val="43137"/>
                    </a:srgbClr>
                  </a:outerShdw>
                </a:effectLst>
                <a:latin typeface="Daytona" panose="020B0604030500040204" pitchFamily="34" charset="0"/>
              </a:defRPr>
            </a:lvl1pPr>
          </a:lstStyle>
          <a:p>
            <a:r>
              <a:rPr lang="en-US" dirty="0"/>
              <a:t>Click to edit Master title style</a:t>
            </a:r>
          </a:p>
        </p:txBody>
      </p:sp>
      <p:cxnSp>
        <p:nvCxnSpPr>
          <p:cNvPr id="16" name="Straight Connector 15">
            <a:extLst>
              <a:ext uri="{FF2B5EF4-FFF2-40B4-BE49-F238E27FC236}">
                <a16:creationId xmlns:a16="http://schemas.microsoft.com/office/drawing/2014/main" id="{E3792086-FC03-206E-7601-27A403E8DC95}"/>
              </a:ext>
            </a:extLst>
          </p:cNvPr>
          <p:cNvCxnSpPr>
            <a:cxnSpLocks/>
          </p:cNvCxnSpPr>
          <p:nvPr userDrawn="1"/>
        </p:nvCxnSpPr>
        <p:spPr>
          <a:xfrm>
            <a:off x="733697" y="933269"/>
            <a:ext cx="4321629" cy="0"/>
          </a:xfrm>
          <a:prstGeom prst="line">
            <a:avLst/>
          </a:prstGeom>
          <a:ln w="28575">
            <a:solidFill>
              <a:srgbClr val="43D0CA"/>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Content Placeholder 19">
            <a:extLst>
              <a:ext uri="{FF2B5EF4-FFF2-40B4-BE49-F238E27FC236}">
                <a16:creationId xmlns:a16="http://schemas.microsoft.com/office/drawing/2014/main" id="{2B25432A-39C4-648E-240A-3AE503A6E7EC}"/>
              </a:ext>
            </a:extLst>
          </p:cNvPr>
          <p:cNvSpPr>
            <a:spLocks noGrp="1"/>
          </p:cNvSpPr>
          <p:nvPr>
            <p:ph sz="quarter" idx="10"/>
          </p:nvPr>
        </p:nvSpPr>
        <p:spPr>
          <a:xfrm>
            <a:off x="623888" y="1332411"/>
            <a:ext cx="10231346" cy="5355727"/>
          </a:xfrm>
        </p:spPr>
        <p:txBody>
          <a:bodyPr>
            <a:normAutofit/>
          </a:bodyPr>
          <a:lstStyle>
            <a:lvl1pPr>
              <a:defRPr sz="1800">
                <a:solidFill>
                  <a:srgbClr val="002060"/>
                </a:solidFill>
                <a:latin typeface="Daytona" panose="020B0604030500040204" pitchFamily="34" charset="0"/>
              </a:defRPr>
            </a:lvl1pPr>
            <a:lvl2pPr>
              <a:defRPr sz="1600">
                <a:solidFill>
                  <a:srgbClr val="002060"/>
                </a:solidFill>
                <a:latin typeface="Daytona" panose="020B0604030500040204" pitchFamily="34" charset="0"/>
              </a:defRPr>
            </a:lvl2pPr>
            <a:lvl3pPr>
              <a:defRPr>
                <a:solidFill>
                  <a:srgbClr val="002060"/>
                </a:solidFill>
                <a:latin typeface="Daytona" panose="020B0604030500040204" pitchFamily="34" charset="0"/>
              </a:defRPr>
            </a:lvl3pPr>
            <a:lvl4pPr>
              <a:defRPr>
                <a:solidFill>
                  <a:srgbClr val="002060"/>
                </a:solidFill>
                <a:latin typeface="Daytona" panose="020B0604030500040204" pitchFamily="34" charset="0"/>
              </a:defRPr>
            </a:lvl4pPr>
            <a:lvl5pPr>
              <a:defRPr>
                <a:solidFill>
                  <a:srgbClr val="002060"/>
                </a:solidFill>
                <a:latin typeface="Daytona" panose="020B0604030500040204" pitchFamily="34" charset="0"/>
              </a:defRPr>
            </a:lvl5pPr>
          </a:lstStyle>
          <a:p>
            <a:pPr lvl="0"/>
            <a:r>
              <a:rPr lang="en-US" dirty="0"/>
              <a:t>Click to edit Master text styles</a:t>
            </a:r>
          </a:p>
          <a:p>
            <a:pPr lvl="1"/>
            <a:endParaRPr lang="en-US" dirty="0"/>
          </a:p>
        </p:txBody>
      </p:sp>
      <p:sp>
        <p:nvSpPr>
          <p:cNvPr id="3" name="Freeform 15">
            <a:extLst>
              <a:ext uri="{FF2B5EF4-FFF2-40B4-BE49-F238E27FC236}">
                <a16:creationId xmlns:a16="http://schemas.microsoft.com/office/drawing/2014/main" id="{4F12EA02-0A6B-D286-65E0-F0565F0C471D}"/>
              </a:ext>
            </a:extLst>
          </p:cNvPr>
          <p:cNvSpPr/>
          <p:nvPr userDrawn="1"/>
        </p:nvSpPr>
        <p:spPr>
          <a:xfrm>
            <a:off x="10285741" y="6178895"/>
            <a:ext cx="1906259" cy="679105"/>
          </a:xfrm>
          <a:custGeom>
            <a:avLst/>
            <a:gdLst/>
            <a:ahLst/>
            <a:cxnLst/>
            <a:rect l="l" t="t" r="r" b="b"/>
            <a:pathLst>
              <a:path w="2859389" h="1018657">
                <a:moveTo>
                  <a:pt x="0" y="0"/>
                </a:moveTo>
                <a:lnTo>
                  <a:pt x="2859389" y="0"/>
                </a:lnTo>
                <a:lnTo>
                  <a:pt x="2859389" y="1018658"/>
                </a:lnTo>
                <a:lnTo>
                  <a:pt x="0" y="1018658"/>
                </a:lnTo>
                <a:lnTo>
                  <a:pt x="0" y="0"/>
                </a:lnTo>
                <a:close/>
              </a:path>
            </a:pathLst>
          </a:custGeom>
          <a:blipFill>
            <a:blip r:embed="rId2"/>
            <a:stretch>
              <a:fillRect/>
            </a:stretch>
          </a:blipFill>
        </p:spPr>
        <p:txBody>
          <a:bodyPr/>
          <a:lstStyle/>
          <a:p>
            <a:endParaRPr lang="en-US" sz="1200"/>
          </a:p>
        </p:txBody>
      </p:sp>
    </p:spTree>
    <p:extLst>
      <p:ext uri="{BB962C8B-B14F-4D97-AF65-F5344CB8AC3E}">
        <p14:creationId xmlns:p14="http://schemas.microsoft.com/office/powerpoint/2010/main" val="2051016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A620C-6996-0B8B-273B-BEE0DFD2A8EA}"/>
              </a:ext>
            </a:extLst>
          </p:cNvPr>
          <p:cNvSpPr>
            <a:spLocks noGrp="1"/>
          </p:cNvSpPr>
          <p:nvPr>
            <p:ph type="title"/>
          </p:nvPr>
        </p:nvSpPr>
        <p:spPr>
          <a:xfrm>
            <a:off x="1115758" y="2533559"/>
            <a:ext cx="10515600" cy="1325563"/>
          </a:xfrm>
        </p:spPr>
        <p:txBody>
          <a:bodyPr>
            <a:normAutofit/>
          </a:bodyPr>
          <a:lstStyle>
            <a:lvl1pPr algn="ctr" defTabSz="914400" rtl="0" eaLnBrk="1" latinLnBrk="0" hangingPunct="1">
              <a:lnSpc>
                <a:spcPct val="90000"/>
              </a:lnSpc>
              <a:spcBef>
                <a:spcPct val="0"/>
              </a:spcBef>
              <a:buNone/>
              <a:defRPr lang="en-US" sz="3600" kern="1200" dirty="0">
                <a:solidFill>
                  <a:srgbClr val="F05654"/>
                </a:solidFill>
                <a:effectLst>
                  <a:outerShdw blurRad="38100" dist="38100" dir="2700000" algn="tl">
                    <a:srgbClr val="000000">
                      <a:alpha val="43137"/>
                    </a:srgbClr>
                  </a:outerShdw>
                </a:effectLst>
                <a:latin typeface="Daytona" panose="020B0604030500040204" pitchFamily="34" charset="0"/>
                <a:ea typeface="+mj-ea"/>
                <a:cs typeface="+mj-cs"/>
              </a:defRPr>
            </a:lvl1pPr>
          </a:lstStyle>
          <a:p>
            <a:r>
              <a:rPr lang="en-US" dirty="0"/>
              <a:t>Click to edit Master title style</a:t>
            </a:r>
          </a:p>
        </p:txBody>
      </p:sp>
      <p:sp>
        <p:nvSpPr>
          <p:cNvPr id="3" name="Freeform 15">
            <a:extLst>
              <a:ext uri="{FF2B5EF4-FFF2-40B4-BE49-F238E27FC236}">
                <a16:creationId xmlns:a16="http://schemas.microsoft.com/office/drawing/2014/main" id="{2DE2521D-72AD-4852-DD89-229F905EDA57}"/>
              </a:ext>
            </a:extLst>
          </p:cNvPr>
          <p:cNvSpPr/>
          <p:nvPr userDrawn="1"/>
        </p:nvSpPr>
        <p:spPr>
          <a:xfrm>
            <a:off x="10285741" y="6178895"/>
            <a:ext cx="1906259" cy="679105"/>
          </a:xfrm>
          <a:custGeom>
            <a:avLst/>
            <a:gdLst/>
            <a:ahLst/>
            <a:cxnLst/>
            <a:rect l="l" t="t" r="r" b="b"/>
            <a:pathLst>
              <a:path w="2859389" h="1018657">
                <a:moveTo>
                  <a:pt x="0" y="0"/>
                </a:moveTo>
                <a:lnTo>
                  <a:pt x="2859389" y="0"/>
                </a:lnTo>
                <a:lnTo>
                  <a:pt x="2859389" y="1018658"/>
                </a:lnTo>
                <a:lnTo>
                  <a:pt x="0" y="1018658"/>
                </a:lnTo>
                <a:lnTo>
                  <a:pt x="0" y="0"/>
                </a:lnTo>
                <a:close/>
              </a:path>
            </a:pathLst>
          </a:custGeom>
          <a:blipFill>
            <a:blip r:embed="rId2"/>
            <a:stretch>
              <a:fillRect/>
            </a:stretch>
          </a:blipFill>
        </p:spPr>
        <p:txBody>
          <a:bodyPr/>
          <a:lstStyle/>
          <a:p>
            <a:endParaRPr lang="en-US" sz="1200"/>
          </a:p>
        </p:txBody>
      </p:sp>
    </p:spTree>
    <p:extLst>
      <p:ext uri="{BB962C8B-B14F-4D97-AF65-F5344CB8AC3E}">
        <p14:creationId xmlns:p14="http://schemas.microsoft.com/office/powerpoint/2010/main" val="3334726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Freeform 15">
            <a:extLst>
              <a:ext uri="{FF2B5EF4-FFF2-40B4-BE49-F238E27FC236}">
                <a16:creationId xmlns:a16="http://schemas.microsoft.com/office/drawing/2014/main" id="{9364FA4E-5C6B-A2CC-F7E6-3933935939BF}"/>
              </a:ext>
            </a:extLst>
          </p:cNvPr>
          <p:cNvSpPr/>
          <p:nvPr userDrawn="1"/>
        </p:nvSpPr>
        <p:spPr>
          <a:xfrm>
            <a:off x="10285741" y="6178895"/>
            <a:ext cx="1906259" cy="679105"/>
          </a:xfrm>
          <a:custGeom>
            <a:avLst/>
            <a:gdLst/>
            <a:ahLst/>
            <a:cxnLst/>
            <a:rect l="l" t="t" r="r" b="b"/>
            <a:pathLst>
              <a:path w="2859389" h="1018657">
                <a:moveTo>
                  <a:pt x="0" y="0"/>
                </a:moveTo>
                <a:lnTo>
                  <a:pt x="2859389" y="0"/>
                </a:lnTo>
                <a:lnTo>
                  <a:pt x="2859389" y="1018658"/>
                </a:lnTo>
                <a:lnTo>
                  <a:pt x="0" y="1018658"/>
                </a:lnTo>
                <a:lnTo>
                  <a:pt x="0" y="0"/>
                </a:lnTo>
                <a:close/>
              </a:path>
            </a:pathLst>
          </a:custGeom>
          <a:blipFill>
            <a:blip r:embed="rId2"/>
            <a:stretch>
              <a:fillRect/>
            </a:stretch>
          </a:blipFill>
        </p:spPr>
        <p:txBody>
          <a:bodyPr/>
          <a:lstStyle/>
          <a:p>
            <a:endParaRPr lang="en-US" sz="1200"/>
          </a:p>
        </p:txBody>
      </p:sp>
    </p:spTree>
    <p:extLst>
      <p:ext uri="{BB962C8B-B14F-4D97-AF65-F5344CB8AC3E}">
        <p14:creationId xmlns:p14="http://schemas.microsoft.com/office/powerpoint/2010/main" val="9580845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E8E78-1B3B-283C-3F78-569E34D276F0}"/>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7CD38AF6-EAD7-D3B8-9ED6-D189039091A0}"/>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4" name="Footer Placeholder 3">
            <a:extLst>
              <a:ext uri="{FF2B5EF4-FFF2-40B4-BE49-F238E27FC236}">
                <a16:creationId xmlns:a16="http://schemas.microsoft.com/office/drawing/2014/main" id="{A9EF754A-DFED-ADEF-479D-E25A3679D647}"/>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AD695C09-208C-1564-B3C2-CC2BC735FE9F}"/>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1910012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621C5-BB9C-EF1F-FE43-654EE1E70F9C}"/>
              </a:ext>
            </a:extLst>
          </p:cNvPr>
          <p:cNvSpPr>
            <a:spLocks noGrp="1"/>
          </p:cNvSpPr>
          <p:nvPr>
            <p:ph type="title"/>
          </p:nvPr>
        </p:nvSpPr>
        <p:spPr>
          <a:xfrm>
            <a:off x="838200" y="365125"/>
            <a:ext cx="10515600" cy="1325563"/>
          </a:xfrm>
          <a:prstGeom prst="rect">
            <a:avLst/>
          </a:prstGeo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FB1BAA8-756C-1AED-FC95-E235066F0D3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E73207-8238-C656-970E-984C64748F2B}"/>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5" name="Footer Placeholder 4">
            <a:extLst>
              <a:ext uri="{FF2B5EF4-FFF2-40B4-BE49-F238E27FC236}">
                <a16:creationId xmlns:a16="http://schemas.microsoft.com/office/drawing/2014/main" id="{866DF780-8FE4-04DE-6E05-6C46764352F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AC200B9-B03B-D829-8A1B-65B256497415}"/>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806462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C47DE-D3C5-CBE9-911C-C1EDD313FACF}"/>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400626-8654-A7DC-969F-80D0C58864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C055A1-0DE3-DA42-518E-09833780CFFD}"/>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5" name="Footer Placeholder 4">
            <a:extLst>
              <a:ext uri="{FF2B5EF4-FFF2-40B4-BE49-F238E27FC236}">
                <a16:creationId xmlns:a16="http://schemas.microsoft.com/office/drawing/2014/main" id="{5F3E8BE7-B3FC-42F3-1286-7E09FDCD87A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06F47A4-6D82-50B0-41CA-E8325C4C4CD9}"/>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3507544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874B0-0C15-8E64-D9F1-E03E73772E1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DCE916E-59DB-B72D-D483-A94A6C52B58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0BA6B5-441B-9004-F02F-FFB717B3C0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892CDF8-5E93-4B69-2A4F-7C072271872D}"/>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6" name="Footer Placeholder 5">
            <a:extLst>
              <a:ext uri="{FF2B5EF4-FFF2-40B4-BE49-F238E27FC236}">
                <a16:creationId xmlns:a16="http://schemas.microsoft.com/office/drawing/2014/main" id="{23896E55-6593-48F9-D52B-AEBB0BEF100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553C3EB-1C87-6A35-403C-8292F1DD2D75}"/>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16683666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DC3ED-86E7-049B-E214-103861959B7A}"/>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47142B1B-7131-A0FA-2CDE-26F8901FA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C4D2B5-B3EA-500A-172E-838BC5C2D6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B8BDA6-9E4D-9E26-CBAB-3AC003CF9E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9EF8C3-7CB2-28BC-0090-F83C4FBE3F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E643C8-2291-915E-D691-D14122DB6F8F}"/>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8" name="Footer Placeholder 7">
            <a:extLst>
              <a:ext uri="{FF2B5EF4-FFF2-40B4-BE49-F238E27FC236}">
                <a16:creationId xmlns:a16="http://schemas.microsoft.com/office/drawing/2014/main" id="{9D26A30F-18C5-AB23-091E-20D5163BCE1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7D060E98-45CF-E79A-624C-3F810B03E158}"/>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24960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7142B1B-7131-A0FA-2CDE-26F8901FAD92}"/>
              </a:ext>
            </a:extLst>
          </p:cNvPr>
          <p:cNvSpPr>
            <a:spLocks noGrp="1"/>
          </p:cNvSpPr>
          <p:nvPr>
            <p:ph type="body" idx="1"/>
          </p:nvPr>
        </p:nvSpPr>
        <p:spPr>
          <a:xfrm>
            <a:off x="839788" y="213879"/>
            <a:ext cx="5157787" cy="422779"/>
          </a:xfrm>
        </p:spPr>
        <p:txBody>
          <a:bodyPr anchor="b">
            <a:noAutofit/>
          </a:bodyPr>
          <a:lstStyle>
            <a:lvl1pPr marL="0" indent="0" algn="l" defTabSz="914400" rtl="0" eaLnBrk="1" latinLnBrk="0" hangingPunct="1">
              <a:lnSpc>
                <a:spcPct val="90000"/>
              </a:lnSpc>
              <a:spcBef>
                <a:spcPct val="0"/>
              </a:spcBef>
              <a:buFontTx/>
              <a:buNone/>
              <a:defRPr lang="en-US" sz="2400" kern="1200" dirty="0">
                <a:solidFill>
                  <a:srgbClr val="F05654"/>
                </a:solidFill>
                <a:effectLst>
                  <a:outerShdw blurRad="38100" dist="38100" dir="2700000" algn="tl">
                    <a:srgbClr val="000000">
                      <a:alpha val="43137"/>
                    </a:srgbClr>
                  </a:outerShdw>
                </a:effectLst>
                <a:latin typeface="Daytona" panose="020B0604030500040204" pitchFamily="34"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228600" lvl="0" indent="-228600" algn="l" defTabSz="914400" rtl="0" eaLnBrk="1" latinLnBrk="0" hangingPunct="1">
              <a:lnSpc>
                <a:spcPct val="90000"/>
              </a:lnSpc>
              <a:spcBef>
                <a:spcPts val="1000"/>
              </a:spcBef>
              <a:buFont typeface="Arial" panose="020B0604020202020204" pitchFamily="34" charset="0"/>
              <a:buChar char="•"/>
            </a:pPr>
            <a:r>
              <a:rPr lang="en-US" dirty="0"/>
              <a:t>Click to edit Master text styles</a:t>
            </a:r>
          </a:p>
        </p:txBody>
      </p:sp>
      <p:sp>
        <p:nvSpPr>
          <p:cNvPr id="4" name="Content Placeholder 3">
            <a:extLst>
              <a:ext uri="{FF2B5EF4-FFF2-40B4-BE49-F238E27FC236}">
                <a16:creationId xmlns:a16="http://schemas.microsoft.com/office/drawing/2014/main" id="{95C4D2B5-B3EA-500A-172E-838BC5C2D6A7}"/>
              </a:ext>
            </a:extLst>
          </p:cNvPr>
          <p:cNvSpPr>
            <a:spLocks noGrp="1"/>
          </p:cNvSpPr>
          <p:nvPr>
            <p:ph sz="half" idx="2"/>
          </p:nvPr>
        </p:nvSpPr>
        <p:spPr>
          <a:xfrm>
            <a:off x="839788" y="952786"/>
            <a:ext cx="5157787" cy="5725103"/>
          </a:xfrm>
        </p:spPr>
        <p:txBody>
          <a:bodyPr>
            <a:normAutofit/>
          </a:bodyPr>
          <a:lstStyle>
            <a:lvl1pPr marL="228600" indent="-228600">
              <a:defRPr lang="en-US" sz="1600" kern="1200" dirty="0">
                <a:solidFill>
                  <a:srgbClr val="002060"/>
                </a:solidFill>
                <a:latin typeface="Daytona" panose="020B0604030500040204" pitchFamily="34" charset="0"/>
                <a:ea typeface="+mn-ea"/>
                <a:cs typeface="+mn-cs"/>
              </a:defRPr>
            </a:lvl1pPr>
            <a:lvl2pPr marL="228600" indent="-228600">
              <a:defRPr/>
            </a:lvl2pPr>
            <a:lvl3pPr marL="228600" indent="-228600">
              <a:defRPr/>
            </a:lvl3pPr>
            <a:lvl4pPr marL="228600" indent="-228600">
              <a:defRPr/>
            </a:lvl4pPr>
            <a:lvl5pPr marL="228600" indent="-228600">
              <a:defRPr/>
            </a:lvl5pPr>
          </a:lstStyle>
          <a:p>
            <a:pPr marL="228600" lvl="0" indent="-228600" algn="l" defTabSz="914400" rtl="0" eaLnBrk="1" latinLnBrk="0" hangingPunct="1">
              <a:lnSpc>
                <a:spcPct val="90000"/>
              </a:lnSpc>
              <a:spcBef>
                <a:spcPts val="1000"/>
              </a:spcBef>
              <a:buFont typeface="Arial" panose="020B0604020202020204" pitchFamily="34" charset="0"/>
              <a:buChar char="•"/>
            </a:pPr>
            <a:r>
              <a:rPr lang="en-US" dirty="0"/>
              <a:t>Click to edit Master text styles</a:t>
            </a:r>
          </a:p>
          <a:p>
            <a:pPr marL="228600" lvl="0" indent="-228600" algn="l" defTabSz="914400" rtl="0" eaLnBrk="1" latinLnBrk="0" hangingPunct="1">
              <a:lnSpc>
                <a:spcPct val="90000"/>
              </a:lnSpc>
              <a:spcBef>
                <a:spcPts val="1000"/>
              </a:spcBef>
              <a:buFont typeface="Arial" panose="020B0604020202020204" pitchFamily="34" charset="0"/>
              <a:buChar char="•"/>
            </a:pPr>
            <a:r>
              <a:rPr lang="en-US" dirty="0"/>
              <a:t>Second level</a:t>
            </a:r>
          </a:p>
          <a:p>
            <a:pPr marL="228600" lvl="0" indent="-228600" algn="l" defTabSz="914400" rtl="0" eaLnBrk="1" latinLnBrk="0" hangingPunct="1">
              <a:lnSpc>
                <a:spcPct val="90000"/>
              </a:lnSpc>
              <a:spcBef>
                <a:spcPts val="1000"/>
              </a:spcBef>
              <a:buFont typeface="Arial" panose="020B0604020202020204" pitchFamily="34" charset="0"/>
              <a:buChar char="•"/>
            </a:pPr>
            <a:r>
              <a:rPr lang="en-US" dirty="0"/>
              <a:t>Third level</a:t>
            </a:r>
          </a:p>
          <a:p>
            <a:pPr marL="228600" lvl="0" indent="-228600" algn="l" defTabSz="914400" rtl="0" eaLnBrk="1" latinLnBrk="0" hangingPunct="1">
              <a:lnSpc>
                <a:spcPct val="90000"/>
              </a:lnSpc>
              <a:spcBef>
                <a:spcPts val="1000"/>
              </a:spcBef>
              <a:buFont typeface="Arial" panose="020B0604020202020204" pitchFamily="34" charset="0"/>
              <a:buChar char="•"/>
            </a:pPr>
            <a:r>
              <a:rPr lang="en-US" dirty="0"/>
              <a:t>Fourth level</a:t>
            </a:r>
          </a:p>
          <a:p>
            <a:pPr marL="228600" lvl="0" indent="-228600" algn="l" defTabSz="914400" rtl="0" eaLnBrk="1" latinLnBrk="0" hangingPunct="1">
              <a:lnSpc>
                <a:spcPct val="90000"/>
              </a:lnSpc>
              <a:spcBef>
                <a:spcPts val="1000"/>
              </a:spcBef>
              <a:buFont typeface="Arial" panose="020B0604020202020204" pitchFamily="34" charset="0"/>
              <a:buChar char="•"/>
            </a:pPr>
            <a:r>
              <a:rPr lang="en-US" dirty="0"/>
              <a:t>Fifth level</a:t>
            </a:r>
          </a:p>
        </p:txBody>
      </p:sp>
      <p:sp>
        <p:nvSpPr>
          <p:cNvPr id="5" name="Text Placeholder 4">
            <a:extLst>
              <a:ext uri="{FF2B5EF4-FFF2-40B4-BE49-F238E27FC236}">
                <a16:creationId xmlns:a16="http://schemas.microsoft.com/office/drawing/2014/main" id="{6BB8BDA6-9E4D-9E26-CBAB-3AC003CF9E8A}"/>
              </a:ext>
            </a:extLst>
          </p:cNvPr>
          <p:cNvSpPr>
            <a:spLocks noGrp="1"/>
          </p:cNvSpPr>
          <p:nvPr>
            <p:ph type="body" sz="quarter" idx="3"/>
          </p:nvPr>
        </p:nvSpPr>
        <p:spPr>
          <a:xfrm>
            <a:off x="6175376" y="222540"/>
            <a:ext cx="5183188" cy="406255"/>
          </a:xfrm>
        </p:spPr>
        <p:txBody>
          <a:bodyPr anchor="b">
            <a:noAutofit/>
          </a:bodyPr>
          <a:lstStyle>
            <a:lvl1pPr marL="0" indent="0" algn="l" defTabSz="914400" rtl="0" eaLnBrk="1" latinLnBrk="0" hangingPunct="1">
              <a:lnSpc>
                <a:spcPct val="90000"/>
              </a:lnSpc>
              <a:spcBef>
                <a:spcPct val="0"/>
              </a:spcBef>
              <a:buNone/>
              <a:defRPr lang="en-US" sz="2400" kern="1200" dirty="0">
                <a:solidFill>
                  <a:srgbClr val="F05654"/>
                </a:solidFill>
                <a:effectLst>
                  <a:outerShdw blurRad="38100" dist="38100" dir="2700000" algn="tl">
                    <a:srgbClr val="000000">
                      <a:alpha val="43137"/>
                    </a:srgbClr>
                  </a:outerShdw>
                </a:effectLst>
                <a:latin typeface="Daytona" panose="020B0604030500040204" pitchFamily="34"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228600" lvl="0" indent="-228600" algn="l" defTabSz="914400" rtl="0" eaLnBrk="1" latinLnBrk="0" hangingPunct="1">
              <a:lnSpc>
                <a:spcPct val="90000"/>
              </a:lnSpc>
              <a:spcBef>
                <a:spcPts val="1000"/>
              </a:spcBef>
              <a:buFont typeface="Arial" panose="020B0604020202020204" pitchFamily="34" charset="0"/>
              <a:buChar char="•"/>
            </a:pPr>
            <a:r>
              <a:rPr lang="en-US" dirty="0"/>
              <a:t>Click to edit Master text styles</a:t>
            </a:r>
          </a:p>
        </p:txBody>
      </p:sp>
      <p:sp>
        <p:nvSpPr>
          <p:cNvPr id="6" name="Content Placeholder 5">
            <a:extLst>
              <a:ext uri="{FF2B5EF4-FFF2-40B4-BE49-F238E27FC236}">
                <a16:creationId xmlns:a16="http://schemas.microsoft.com/office/drawing/2014/main" id="{249EF8C3-7CB2-28BC-0090-F83C4FBE3FBF}"/>
              </a:ext>
            </a:extLst>
          </p:cNvPr>
          <p:cNvSpPr>
            <a:spLocks noGrp="1"/>
          </p:cNvSpPr>
          <p:nvPr>
            <p:ph sz="quarter" idx="4"/>
          </p:nvPr>
        </p:nvSpPr>
        <p:spPr>
          <a:xfrm>
            <a:off x="6172200" y="952789"/>
            <a:ext cx="5183188" cy="5725102"/>
          </a:xfrm>
        </p:spPr>
        <p:txBody>
          <a:bodyPr>
            <a:normAutofit/>
          </a:bodyPr>
          <a:lstStyle>
            <a:lvl1pPr marL="228600" indent="-228600">
              <a:defRPr lang="en-US" sz="1600" kern="1200" dirty="0">
                <a:solidFill>
                  <a:srgbClr val="002060"/>
                </a:solidFill>
                <a:latin typeface="Daytona" panose="020B0604030500040204" pitchFamily="34" charset="0"/>
                <a:ea typeface="+mn-ea"/>
                <a:cs typeface="+mn-cs"/>
              </a:defRPr>
            </a:lvl1pPr>
            <a:lvl2pPr marL="228600" indent="-228600">
              <a:defRPr/>
            </a:lvl2pPr>
            <a:lvl3pPr marL="228600" indent="-228600">
              <a:defRPr/>
            </a:lvl3pPr>
            <a:lvl4pPr marL="228600" indent="-228600">
              <a:defRPr/>
            </a:lvl4pPr>
            <a:lvl5pPr marL="228600" indent="-228600">
              <a:defRPr/>
            </a:lvl5pPr>
          </a:lstStyle>
          <a:p>
            <a:pPr marL="228600" lvl="0" indent="-228600" algn="l" defTabSz="914400" rtl="0" eaLnBrk="1" latinLnBrk="0" hangingPunct="1">
              <a:lnSpc>
                <a:spcPct val="90000"/>
              </a:lnSpc>
              <a:spcBef>
                <a:spcPts val="1000"/>
              </a:spcBef>
              <a:buFont typeface="Arial" panose="020B0604020202020204" pitchFamily="34" charset="0"/>
              <a:buChar char="•"/>
            </a:pPr>
            <a:r>
              <a:rPr lang="en-US" dirty="0"/>
              <a:t>Click to edit Master text styles</a:t>
            </a:r>
          </a:p>
          <a:p>
            <a:pPr marL="228600" lvl="0" indent="-228600" algn="l" defTabSz="914400" rtl="0" eaLnBrk="1" latinLnBrk="0" hangingPunct="1">
              <a:lnSpc>
                <a:spcPct val="90000"/>
              </a:lnSpc>
              <a:spcBef>
                <a:spcPts val="1000"/>
              </a:spcBef>
              <a:buFont typeface="Arial" panose="020B0604020202020204" pitchFamily="34" charset="0"/>
              <a:buChar char="•"/>
            </a:pPr>
            <a:r>
              <a:rPr lang="en-US" dirty="0"/>
              <a:t>Second level</a:t>
            </a:r>
          </a:p>
          <a:p>
            <a:pPr marL="228600" lvl="0" indent="-228600" algn="l" defTabSz="914400" rtl="0" eaLnBrk="1" latinLnBrk="0" hangingPunct="1">
              <a:lnSpc>
                <a:spcPct val="90000"/>
              </a:lnSpc>
              <a:spcBef>
                <a:spcPts val="1000"/>
              </a:spcBef>
              <a:buFont typeface="Arial" panose="020B0604020202020204" pitchFamily="34" charset="0"/>
              <a:buChar char="•"/>
            </a:pPr>
            <a:r>
              <a:rPr lang="en-US" dirty="0"/>
              <a:t>Third level</a:t>
            </a:r>
          </a:p>
          <a:p>
            <a:pPr marL="228600" lvl="0" indent="-228600" algn="l" defTabSz="914400" rtl="0" eaLnBrk="1" latinLnBrk="0" hangingPunct="1">
              <a:lnSpc>
                <a:spcPct val="90000"/>
              </a:lnSpc>
              <a:spcBef>
                <a:spcPts val="1000"/>
              </a:spcBef>
              <a:buFont typeface="Arial" panose="020B0604020202020204" pitchFamily="34" charset="0"/>
              <a:buChar char="•"/>
            </a:pPr>
            <a:r>
              <a:rPr lang="en-US" dirty="0"/>
              <a:t>Fourth level</a:t>
            </a:r>
          </a:p>
          <a:p>
            <a:pPr marL="228600" lvl="0" indent="-228600" algn="l" defTabSz="914400" rtl="0" eaLnBrk="1" latinLnBrk="0" hangingPunct="1">
              <a:lnSpc>
                <a:spcPct val="90000"/>
              </a:lnSpc>
              <a:spcBef>
                <a:spcPts val="1000"/>
              </a:spcBef>
              <a:buFont typeface="Arial" panose="020B0604020202020204" pitchFamily="34" charset="0"/>
              <a:buChar char="•"/>
            </a:pPr>
            <a:r>
              <a:rPr lang="en-US" dirty="0"/>
              <a:t>Fifth level</a:t>
            </a:r>
          </a:p>
        </p:txBody>
      </p:sp>
      <p:cxnSp>
        <p:nvCxnSpPr>
          <p:cNvPr id="10" name="Straight Connector 9">
            <a:extLst>
              <a:ext uri="{FF2B5EF4-FFF2-40B4-BE49-F238E27FC236}">
                <a16:creationId xmlns:a16="http://schemas.microsoft.com/office/drawing/2014/main" id="{8A980C7A-9353-DD12-B5EC-1C4DC4B09870}"/>
              </a:ext>
            </a:extLst>
          </p:cNvPr>
          <p:cNvCxnSpPr>
            <a:cxnSpLocks/>
          </p:cNvCxnSpPr>
          <p:nvPr userDrawn="1"/>
        </p:nvCxnSpPr>
        <p:spPr>
          <a:xfrm>
            <a:off x="839788" y="794723"/>
            <a:ext cx="10410103" cy="0"/>
          </a:xfrm>
          <a:prstGeom prst="line">
            <a:avLst/>
          </a:prstGeom>
          <a:ln w="28575">
            <a:solidFill>
              <a:srgbClr val="43D0CA"/>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 name="Freeform 15">
            <a:extLst>
              <a:ext uri="{FF2B5EF4-FFF2-40B4-BE49-F238E27FC236}">
                <a16:creationId xmlns:a16="http://schemas.microsoft.com/office/drawing/2014/main" id="{AC1737A0-112B-AFC7-AE8A-0C0026600E3D}"/>
              </a:ext>
            </a:extLst>
          </p:cNvPr>
          <p:cNvSpPr/>
          <p:nvPr userDrawn="1"/>
        </p:nvSpPr>
        <p:spPr>
          <a:xfrm>
            <a:off x="10285741" y="6178895"/>
            <a:ext cx="1906259" cy="679105"/>
          </a:xfrm>
          <a:custGeom>
            <a:avLst/>
            <a:gdLst/>
            <a:ahLst/>
            <a:cxnLst/>
            <a:rect l="l" t="t" r="r" b="b"/>
            <a:pathLst>
              <a:path w="2859389" h="1018657">
                <a:moveTo>
                  <a:pt x="0" y="0"/>
                </a:moveTo>
                <a:lnTo>
                  <a:pt x="2859389" y="0"/>
                </a:lnTo>
                <a:lnTo>
                  <a:pt x="2859389" y="1018658"/>
                </a:lnTo>
                <a:lnTo>
                  <a:pt x="0" y="1018658"/>
                </a:lnTo>
                <a:lnTo>
                  <a:pt x="0" y="0"/>
                </a:lnTo>
                <a:close/>
              </a:path>
            </a:pathLst>
          </a:custGeom>
          <a:blipFill>
            <a:blip r:embed="rId2"/>
            <a:stretch>
              <a:fillRect/>
            </a:stretch>
          </a:blipFill>
        </p:spPr>
        <p:txBody>
          <a:bodyPr/>
          <a:lstStyle/>
          <a:p>
            <a:endParaRPr lang="en-US" sz="1200"/>
          </a:p>
        </p:txBody>
      </p:sp>
    </p:spTree>
    <p:extLst>
      <p:ext uri="{BB962C8B-B14F-4D97-AF65-F5344CB8AC3E}">
        <p14:creationId xmlns:p14="http://schemas.microsoft.com/office/powerpoint/2010/main" val="4174645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6B8EF-8ACF-25A5-1FBD-926991C7B51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868B1E2A-EE4A-98DF-E11D-B84D37DBFE4F}"/>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4" name="Footer Placeholder 3">
            <a:extLst>
              <a:ext uri="{FF2B5EF4-FFF2-40B4-BE49-F238E27FC236}">
                <a16:creationId xmlns:a16="http://schemas.microsoft.com/office/drawing/2014/main" id="{F065555B-F892-9726-33E0-B7A1F889344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FC8DA9CF-E21D-74F1-63C0-EBAC13FF49B8}"/>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3817922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7D7EBC-ADA8-C1D7-7D8D-4652DF4C2032}"/>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3" name="Footer Placeholder 2">
            <a:extLst>
              <a:ext uri="{FF2B5EF4-FFF2-40B4-BE49-F238E27FC236}">
                <a16:creationId xmlns:a16="http://schemas.microsoft.com/office/drawing/2014/main" id="{BEFB2858-B735-E2EA-F2EE-C2C1BE80E1EE}"/>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4" name="Slide Number Placeholder 3">
            <a:extLst>
              <a:ext uri="{FF2B5EF4-FFF2-40B4-BE49-F238E27FC236}">
                <a16:creationId xmlns:a16="http://schemas.microsoft.com/office/drawing/2014/main" id="{87F31781-76B6-B196-3B78-A144E74FC3E0}"/>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661479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03F15-E279-A553-3D14-BB21AD574A3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6A426DF-3570-CA58-4635-A51FA487D3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91F2026-EACD-759B-9949-8F45CBBBAB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407CA9-53C7-9268-9873-A59FF8A4DB9D}"/>
              </a:ext>
            </a:extLst>
          </p:cNvPr>
          <p:cNvSpPr>
            <a:spLocks noGrp="1"/>
          </p:cNvSpPr>
          <p:nvPr>
            <p:ph type="dt" sz="half" idx="10"/>
          </p:nvPr>
        </p:nvSpPr>
        <p:spPr>
          <a:xfrm>
            <a:off x="838200" y="6356350"/>
            <a:ext cx="2743200" cy="365125"/>
          </a:xfrm>
          <a:prstGeom prst="rect">
            <a:avLst/>
          </a:prstGeom>
        </p:spPr>
        <p:txBody>
          <a:bodyPr/>
          <a:lstStyle/>
          <a:p>
            <a:fld id="{1B2DB57E-93DF-4C4E-98FE-96B8DE2C473C}" type="datetimeFigureOut">
              <a:rPr lang="en-US" smtClean="0"/>
              <a:t>4/4/2025</a:t>
            </a:fld>
            <a:endParaRPr lang="en-US"/>
          </a:p>
        </p:txBody>
      </p:sp>
      <p:sp>
        <p:nvSpPr>
          <p:cNvPr id="6" name="Footer Placeholder 5">
            <a:extLst>
              <a:ext uri="{FF2B5EF4-FFF2-40B4-BE49-F238E27FC236}">
                <a16:creationId xmlns:a16="http://schemas.microsoft.com/office/drawing/2014/main" id="{A4419A30-6E31-E32B-0254-F7FB2B8D102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C281BD8-D04D-82A7-8227-F5A993D40983}"/>
              </a:ext>
            </a:extLst>
          </p:cNvPr>
          <p:cNvSpPr>
            <a:spLocks noGrp="1"/>
          </p:cNvSpPr>
          <p:nvPr>
            <p:ph type="sldNum" sz="quarter" idx="12"/>
          </p:nvPr>
        </p:nvSpPr>
        <p:spPr>
          <a:xfrm>
            <a:off x="8610600" y="6356350"/>
            <a:ext cx="2743200" cy="365125"/>
          </a:xfrm>
          <a:prstGeom prst="rect">
            <a:avLst/>
          </a:prstGeom>
        </p:spPr>
        <p:txBody>
          <a:bodyPr/>
          <a:lstStyle/>
          <a:p>
            <a:fld id="{6CFCB25A-F382-4125-A8FA-4025CF12BCD6}" type="slidenum">
              <a:rPr lang="en-US" smtClean="0"/>
              <a:t>‹#›</a:t>
            </a:fld>
            <a:endParaRPr lang="en-US"/>
          </a:p>
        </p:txBody>
      </p:sp>
    </p:spTree>
    <p:extLst>
      <p:ext uri="{BB962C8B-B14F-4D97-AF65-F5344CB8AC3E}">
        <p14:creationId xmlns:p14="http://schemas.microsoft.com/office/powerpoint/2010/main" val="177532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E555E5-B090-E1F8-A511-5DCD0EB35B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F578A22-AF92-23D6-991D-68D1F449CF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A97A6D2-AF2C-F494-6F1C-5381A9AA25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2DB57E-93DF-4C4E-98FE-96B8DE2C473C}" type="datetimeFigureOut">
              <a:rPr lang="en-US" smtClean="0"/>
              <a:t>4/4/2025</a:t>
            </a:fld>
            <a:endParaRPr lang="en-US"/>
          </a:p>
        </p:txBody>
      </p:sp>
      <p:sp>
        <p:nvSpPr>
          <p:cNvPr id="5" name="Footer Placeholder 4">
            <a:extLst>
              <a:ext uri="{FF2B5EF4-FFF2-40B4-BE49-F238E27FC236}">
                <a16:creationId xmlns:a16="http://schemas.microsoft.com/office/drawing/2014/main" id="{F8274725-373C-FD20-AE41-AAA513611A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C53CD4E-873A-A14C-8BC9-0CE2134A3A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FCB25A-F382-4125-A8FA-4025CF12BCD6}" type="slidenum">
              <a:rPr lang="en-US" smtClean="0"/>
              <a:t>‹#›</a:t>
            </a:fld>
            <a:endParaRPr lang="en-US"/>
          </a:p>
        </p:txBody>
      </p:sp>
    </p:spTree>
    <p:extLst>
      <p:ext uri="{BB962C8B-B14F-4D97-AF65-F5344CB8AC3E}">
        <p14:creationId xmlns:p14="http://schemas.microsoft.com/office/powerpoint/2010/main" val="35827310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4" r:id="rId6"/>
    <p:sldLayoutId id="2147483654" r:id="rId7"/>
    <p:sldLayoutId id="2147483655" r:id="rId8"/>
    <p:sldLayoutId id="2147483656" r:id="rId9"/>
    <p:sldLayoutId id="2147483657" r:id="rId10"/>
    <p:sldLayoutId id="2147483658" r:id="rId11"/>
    <p:sldLayoutId id="2147483659" r:id="rId12"/>
    <p:sldLayoutId id="2147483660" r:id="rId13"/>
    <p:sldLayoutId id="2147483662" r:id="rId14"/>
    <p:sldLayoutId id="2147483663" r:id="rId15"/>
    <p:sldLayoutId id="214748366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webm"/><Relationship Id="rId7" Type="http://schemas.openxmlformats.org/officeDocument/2006/relationships/image" Target="../media/image3.png"/><Relationship Id="rId2" Type="http://schemas.microsoft.com/office/2007/relationships/media" Target="../media/media1.webm"/><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3.xml"/><Relationship Id="rId1" Type="http://schemas.openxmlformats.org/officeDocument/2006/relationships/tags" Target="../tags/tag9.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tags" Target="../tags/tag10.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tags" Target="../tags/tag1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3.xml"/><Relationship Id="rId1" Type="http://schemas.openxmlformats.org/officeDocument/2006/relationships/tags" Target="../tags/tag12.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23.png"/><Relationship Id="rId2" Type="http://schemas.openxmlformats.org/officeDocument/2006/relationships/slideLayout" Target="../slideLayouts/slideLayout13.xml"/><Relationship Id="rId1" Type="http://schemas.openxmlformats.org/officeDocument/2006/relationships/tags" Target="../tags/tag1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3.xml"/><Relationship Id="rId1" Type="http://schemas.openxmlformats.org/officeDocument/2006/relationships/tags" Target="../tags/tag1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3.xml"/><Relationship Id="rId1" Type="http://schemas.openxmlformats.org/officeDocument/2006/relationships/tags" Target="../tags/tag16.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tags" Target="../tags/tag17.xml"/><Relationship Id="rId6" Type="http://schemas.openxmlformats.org/officeDocument/2006/relationships/image" Target="../media/image24.png"/><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audio" Target="../media/media2.mp3"/><Relationship Id="rId7" Type="http://schemas.openxmlformats.org/officeDocument/2006/relationships/image" Target="../media/image3.png"/><Relationship Id="rId2" Type="http://schemas.microsoft.com/office/2007/relationships/media" Target="../media/media2.mp3"/><Relationship Id="rId1" Type="http://schemas.openxmlformats.org/officeDocument/2006/relationships/tags" Target="../tags/tag2.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3.xml"/><Relationship Id="rId1" Type="http://schemas.openxmlformats.org/officeDocument/2006/relationships/tags" Target="../tags/tag18.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3.xml"/><Relationship Id="rId1" Type="http://schemas.openxmlformats.org/officeDocument/2006/relationships/tags" Target="../tags/tag19.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ags" Target="../tags/tag20.xml"/><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3.xml"/><Relationship Id="rId1" Type="http://schemas.openxmlformats.org/officeDocument/2006/relationships/tags" Target="../tags/tag21.xm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8.xml"/><Relationship Id="rId1" Type="http://schemas.openxmlformats.org/officeDocument/2006/relationships/tags" Target="../tags/tag22.xml"/><Relationship Id="rId4" Type="http://schemas.openxmlformats.org/officeDocument/2006/relationships/image" Target="../media/image33.gi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ags" Target="../tags/tag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3.xml"/><Relationship Id="rId1" Type="http://schemas.openxmlformats.org/officeDocument/2006/relationships/tags" Target="../tags/tag5.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tags" Target="../tags/tag6.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tags" Target="../tags/tag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3.xml"/><Relationship Id="rId1" Type="http://schemas.openxmlformats.org/officeDocument/2006/relationships/tags" Target="../tags/tag8.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72A6A0F7-2D9D-EA09-9C32-B0CB75D8E186}"/>
              </a:ext>
            </a:extLst>
          </p:cNvPr>
          <p:cNvSpPr txBox="1"/>
          <p:nvPr/>
        </p:nvSpPr>
        <p:spPr>
          <a:xfrm>
            <a:off x="1473960" y="2210939"/>
            <a:ext cx="184731" cy="369332"/>
          </a:xfrm>
          <a:prstGeom prst="rect">
            <a:avLst/>
          </a:prstGeom>
          <a:noFill/>
        </p:spPr>
        <p:txBody>
          <a:bodyPr wrap="none" rtlCol="0">
            <a:spAutoFit/>
          </a:bodyPr>
          <a:lstStyle/>
          <a:p>
            <a:endParaRPr lang="en-US" dirty="0">
              <a:solidFill>
                <a:srgbClr val="668580"/>
              </a:solidFill>
            </a:endParaRPr>
          </a:p>
        </p:txBody>
      </p:sp>
      <p:pic>
        <p:nvPicPr>
          <p:cNvPr id="2" name="Picture 1">
            <a:extLst>
              <a:ext uri="{FF2B5EF4-FFF2-40B4-BE49-F238E27FC236}">
                <a16:creationId xmlns:a16="http://schemas.microsoft.com/office/drawing/2014/main" id="{A6F7EB2F-430F-2C16-9542-360895D9AA04}"/>
              </a:ext>
            </a:extLst>
          </p:cNvPr>
          <p:cNvPicPr>
            <a:picLocks noChangeAspect="1"/>
          </p:cNvPicPr>
          <p:nvPr/>
        </p:nvPicPr>
        <p:blipFill>
          <a:blip r:embed="rId6"/>
          <a:srcRect r="66810"/>
          <a:stretch/>
        </p:blipFill>
        <p:spPr>
          <a:xfrm>
            <a:off x="2215662" y="2047210"/>
            <a:ext cx="2575728" cy="2763580"/>
          </a:xfrm>
          <a:prstGeom prst="rect">
            <a:avLst/>
          </a:prstGeom>
        </p:spPr>
      </p:pic>
      <p:pic>
        <p:nvPicPr>
          <p:cNvPr id="3" name="Picture 2">
            <a:extLst>
              <a:ext uri="{FF2B5EF4-FFF2-40B4-BE49-F238E27FC236}">
                <a16:creationId xmlns:a16="http://schemas.microsoft.com/office/drawing/2014/main" id="{3202FAA3-F7DD-1347-8D20-51A4AA0589B1}"/>
              </a:ext>
            </a:extLst>
          </p:cNvPr>
          <p:cNvPicPr>
            <a:picLocks noChangeAspect="1"/>
          </p:cNvPicPr>
          <p:nvPr/>
        </p:nvPicPr>
        <p:blipFill>
          <a:blip r:embed="rId6"/>
          <a:srcRect l="33190"/>
          <a:stretch/>
        </p:blipFill>
        <p:spPr>
          <a:xfrm>
            <a:off x="4791391" y="2047210"/>
            <a:ext cx="5184949" cy="2763580"/>
          </a:xfrm>
          <a:prstGeom prst="rect">
            <a:avLst/>
          </a:prstGeom>
        </p:spPr>
      </p:pic>
      <p:pic>
        <p:nvPicPr>
          <p:cNvPr id="4" name="Sound Logo 17 Friendly Logo Opener">
            <a:hlinkClick r:id="" action="ppaction://media"/>
            <a:extLst>
              <a:ext uri="{FF2B5EF4-FFF2-40B4-BE49-F238E27FC236}">
                <a16:creationId xmlns:a16="http://schemas.microsoft.com/office/drawing/2014/main" id="{6D30D881-786C-533C-318B-0C45AEE9CE2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8426" y="98426"/>
            <a:ext cx="487363" cy="487363"/>
          </a:xfrm>
          <a:prstGeom prst="rect">
            <a:avLst/>
          </a:prstGeom>
        </p:spPr>
      </p:pic>
      <p:pic>
        <p:nvPicPr>
          <p:cNvPr id="6" name="Picture 5">
            <a:extLst>
              <a:ext uri="{FF2B5EF4-FFF2-40B4-BE49-F238E27FC236}">
                <a16:creationId xmlns:a16="http://schemas.microsoft.com/office/drawing/2014/main" id="{DCA0029F-8892-17EF-76DE-DF7CAA5F6475}"/>
              </a:ext>
            </a:extLst>
          </p:cNvPr>
          <p:cNvPicPr>
            <a:picLocks noChangeAspect="1"/>
          </p:cNvPicPr>
          <p:nvPr/>
        </p:nvPicPr>
        <p:blipFill>
          <a:blip r:embed="rId8"/>
          <a:stretch>
            <a:fillRect/>
          </a:stretch>
        </p:blipFill>
        <p:spPr>
          <a:xfrm>
            <a:off x="0" y="1"/>
            <a:ext cx="1257300" cy="1571625"/>
          </a:xfrm>
          <a:prstGeom prst="rect">
            <a:avLst/>
          </a:prstGeom>
        </p:spPr>
      </p:pic>
    </p:spTree>
    <p:custDataLst>
      <p:tags r:id="rId1"/>
    </p:custDataLst>
    <p:extLst>
      <p:ext uri="{BB962C8B-B14F-4D97-AF65-F5344CB8AC3E}">
        <p14:creationId xmlns:p14="http://schemas.microsoft.com/office/powerpoint/2010/main" val="1634143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6000"/>
                                        <p:tgtEl>
                                          <p:spTgt spid="2"/>
                                        </p:tgtEl>
                                      </p:cBhvr>
                                    </p:animEffect>
                                  </p:childTnLst>
                                </p:cTn>
                              </p:par>
                              <p:par>
                                <p:cTn id="8" presetID="42"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6000"/>
                                        <p:tgtEl>
                                          <p:spTgt spid="3"/>
                                        </p:tgtEl>
                                      </p:cBhvr>
                                    </p:animEffect>
                                    <p:anim calcmode="lin" valueType="num">
                                      <p:cBhvr>
                                        <p:cTn id="11" dur="6000" fill="hold"/>
                                        <p:tgtEl>
                                          <p:spTgt spid="3"/>
                                        </p:tgtEl>
                                        <p:attrNameLst>
                                          <p:attrName>ppt_x</p:attrName>
                                        </p:attrNameLst>
                                      </p:cBhvr>
                                      <p:tavLst>
                                        <p:tav tm="0">
                                          <p:val>
                                            <p:strVal val="#ppt_x"/>
                                          </p:val>
                                        </p:tav>
                                        <p:tav tm="100000">
                                          <p:val>
                                            <p:strVal val="#ppt_x"/>
                                          </p:val>
                                        </p:tav>
                                      </p:tavLst>
                                    </p:anim>
                                    <p:anim calcmode="lin" valueType="num">
                                      <p:cBhvr>
                                        <p:cTn id="12" dur="6000" fill="hold"/>
                                        <p:tgtEl>
                                          <p:spTgt spid="3"/>
                                        </p:tgtEl>
                                        <p:attrNameLst>
                                          <p:attrName>ppt_y</p:attrName>
                                        </p:attrNameLst>
                                      </p:cBhvr>
                                      <p:tavLst>
                                        <p:tav tm="0">
                                          <p:val>
                                            <p:strVal val="#ppt_y+.1"/>
                                          </p:val>
                                        </p:tav>
                                        <p:tav tm="100000">
                                          <p:val>
                                            <p:strVal val="#ppt_y"/>
                                          </p:val>
                                        </p:tav>
                                      </p:tavLst>
                                    </p:anim>
                                  </p:childTnLst>
                                </p:cTn>
                              </p:par>
                              <p:par>
                                <p:cTn id="13" presetID="1" presetClass="mediacall" presetSubtype="0" fill="hold" nodeType="withEffect">
                                  <p:stCondLst>
                                    <p:cond delay="0"/>
                                  </p:stCondLst>
                                  <p:childTnLst>
                                    <p:cmd type="call" cmd="playFrom(0.0)">
                                      <p:cBhvr>
                                        <p:cTn id="14" dur="78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03158-BA63-13B8-F14C-16A8B349FABD}"/>
              </a:ext>
            </a:extLst>
          </p:cNvPr>
          <p:cNvSpPr>
            <a:spLocks noGrp="1"/>
          </p:cNvSpPr>
          <p:nvPr>
            <p:ph type="title"/>
          </p:nvPr>
        </p:nvSpPr>
        <p:spPr/>
        <p:txBody>
          <a:bodyPr/>
          <a:lstStyle/>
          <a:p>
            <a:r>
              <a:rPr lang="en-US" dirty="0"/>
              <a:t>Initializing a document store</a:t>
            </a:r>
          </a:p>
        </p:txBody>
      </p:sp>
      <p:sp>
        <p:nvSpPr>
          <p:cNvPr id="3" name="Content Placeholder 2">
            <a:extLst>
              <a:ext uri="{FF2B5EF4-FFF2-40B4-BE49-F238E27FC236}">
                <a16:creationId xmlns:a16="http://schemas.microsoft.com/office/drawing/2014/main" id="{B0D90B2E-AE71-C565-5A4E-8B3F5EFF13BE}"/>
              </a:ext>
            </a:extLst>
          </p:cNvPr>
          <p:cNvSpPr>
            <a:spLocks noGrp="1"/>
          </p:cNvSpPr>
          <p:nvPr>
            <p:ph sz="quarter" idx="10"/>
          </p:nvPr>
        </p:nvSpPr>
        <p:spPr/>
        <p:txBody>
          <a:bodyPr>
            <a:normAutofit fontScale="92500" lnSpcReduction="10000"/>
          </a:bodyPr>
          <a:lstStyle/>
          <a:p>
            <a:r>
              <a:rPr lang="en-US" dirty="0"/>
              <a:t>Download and install Elasticsearch.</a:t>
            </a:r>
          </a:p>
          <a:p>
            <a:endParaRPr lang="en-US" dirty="0"/>
          </a:p>
          <a:p>
            <a:endParaRPr lang="en-US" dirty="0"/>
          </a:p>
          <a:p>
            <a:endParaRPr lang="en-US" dirty="0"/>
          </a:p>
          <a:p>
            <a:endParaRPr lang="en-US" dirty="0"/>
          </a:p>
          <a:p>
            <a:pPr marL="0" indent="0">
              <a:buNone/>
            </a:pPr>
            <a:r>
              <a:rPr lang="en-US" dirty="0"/>
              <a:t>1. Start the Elasticsearch server:</a:t>
            </a:r>
          </a:p>
          <a:p>
            <a:pPr marL="0" indent="0">
              <a:buNone/>
            </a:pPr>
            <a:endParaRPr lang="en-US" dirty="0"/>
          </a:p>
          <a:p>
            <a:endParaRPr lang="en-US" dirty="0"/>
          </a:p>
          <a:p>
            <a:endParaRPr lang="en-US" dirty="0"/>
          </a:p>
          <a:p>
            <a:endParaRPr lang="en-US" dirty="0"/>
          </a:p>
          <a:p>
            <a:endParaRPr lang="en-US" dirty="0"/>
          </a:p>
          <a:p>
            <a:pPr marL="0" indent="0">
              <a:buNone/>
            </a:pPr>
            <a:endParaRPr lang="en-US" dirty="0"/>
          </a:p>
          <a:p>
            <a:pPr lvl="1"/>
            <a:r>
              <a:rPr lang="en-US" dirty="0" err="1">
                <a:solidFill>
                  <a:srgbClr val="C00000"/>
                </a:solidFill>
              </a:rPr>
              <a:t>Popen</a:t>
            </a:r>
            <a:r>
              <a:rPr lang="en-US" dirty="0">
                <a:solidFill>
                  <a:srgbClr val="C00000"/>
                </a:solidFill>
              </a:rPr>
              <a:t>() </a:t>
            </a:r>
            <a:r>
              <a:rPr lang="en-US" dirty="0"/>
              <a:t>function to spawn a new process</a:t>
            </a:r>
          </a:p>
          <a:p>
            <a:pPr lvl="1"/>
            <a:r>
              <a:rPr lang="en-US" dirty="0"/>
              <a:t>The </a:t>
            </a:r>
            <a:r>
              <a:rPr lang="en-US" dirty="0" err="1">
                <a:solidFill>
                  <a:srgbClr val="C00000"/>
                </a:solidFill>
              </a:rPr>
              <a:t>chown</a:t>
            </a:r>
            <a:r>
              <a:rPr lang="en-US" dirty="0"/>
              <a:t> shell command run the subprocess in the background.</a:t>
            </a:r>
          </a:p>
          <a:p>
            <a:pPr lvl="1"/>
            <a:r>
              <a:rPr lang="en-US" dirty="0"/>
              <a:t>In the </a:t>
            </a:r>
            <a:r>
              <a:rPr lang="en-US" dirty="0" err="1"/>
              <a:t>Popen</a:t>
            </a:r>
            <a:r>
              <a:rPr lang="en-US" dirty="0"/>
              <a:t> function </a:t>
            </a:r>
            <a:r>
              <a:rPr lang="en-US" dirty="0" err="1"/>
              <a:t>args</a:t>
            </a:r>
            <a:r>
              <a:rPr lang="en-US" dirty="0"/>
              <a:t>:</a:t>
            </a:r>
          </a:p>
          <a:p>
            <a:pPr lvl="2"/>
            <a:r>
              <a:rPr lang="en-US" sz="1500" dirty="0"/>
              <a:t> </a:t>
            </a:r>
            <a:r>
              <a:rPr lang="en-US" sz="1500" dirty="0" err="1"/>
              <a:t>stdout</a:t>
            </a:r>
            <a:r>
              <a:rPr lang="en-US" sz="1500" dirty="0"/>
              <a:t>=PIPE  creates a new pipe for the standard output.</a:t>
            </a:r>
          </a:p>
          <a:p>
            <a:pPr lvl="2"/>
            <a:r>
              <a:rPr lang="en-US" sz="1500" dirty="0"/>
              <a:t>stderr=STDOUT collects the errors in the same pipe. </a:t>
            </a:r>
          </a:p>
          <a:p>
            <a:pPr lvl="1"/>
            <a:endParaRPr lang="en-US" dirty="0"/>
          </a:p>
        </p:txBody>
      </p:sp>
      <p:pic>
        <p:nvPicPr>
          <p:cNvPr id="4" name="Picture 3">
            <a:extLst>
              <a:ext uri="{FF2B5EF4-FFF2-40B4-BE49-F238E27FC236}">
                <a16:creationId xmlns:a16="http://schemas.microsoft.com/office/drawing/2014/main" id="{4D9BF528-6A17-CFEA-232D-76941A98B8B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49670" y="1765783"/>
            <a:ext cx="7465102" cy="1014165"/>
          </a:xfrm>
          <a:prstGeom prst="rect">
            <a:avLst/>
          </a:prstGeom>
        </p:spPr>
      </p:pic>
      <p:sp>
        <p:nvSpPr>
          <p:cNvPr id="5" name="Arrow: Right 4">
            <a:extLst>
              <a:ext uri="{FF2B5EF4-FFF2-40B4-BE49-F238E27FC236}">
                <a16:creationId xmlns:a16="http://schemas.microsoft.com/office/drawing/2014/main" id="{DF8B83A0-3628-25E4-6BCD-E5206B7CA279}"/>
              </a:ext>
            </a:extLst>
          </p:cNvPr>
          <p:cNvSpPr/>
          <p:nvPr/>
        </p:nvSpPr>
        <p:spPr>
          <a:xfrm>
            <a:off x="1898374" y="2552781"/>
            <a:ext cx="251296" cy="129022"/>
          </a:xfrm>
          <a:prstGeom prst="rightArrow">
            <a:avLst/>
          </a:prstGeom>
          <a:solidFill>
            <a:srgbClr val="FFFF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2E6ECBF-DD9D-C6EE-C970-52F09867D6F7}"/>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934737" y="3429000"/>
            <a:ext cx="5630410" cy="1759502"/>
          </a:xfrm>
          <a:prstGeom prst="rect">
            <a:avLst/>
          </a:prstGeom>
        </p:spPr>
      </p:pic>
      <p:sp>
        <p:nvSpPr>
          <p:cNvPr id="11" name="Rectangle 10">
            <a:extLst>
              <a:ext uri="{FF2B5EF4-FFF2-40B4-BE49-F238E27FC236}">
                <a16:creationId xmlns:a16="http://schemas.microsoft.com/office/drawing/2014/main" id="{17F4E274-89C5-270C-EA29-DAC96FCB0BEF}"/>
              </a:ext>
            </a:extLst>
          </p:cNvPr>
          <p:cNvSpPr/>
          <p:nvPr/>
        </p:nvSpPr>
        <p:spPr>
          <a:xfrm>
            <a:off x="3009382" y="4118634"/>
            <a:ext cx="3899327" cy="214604"/>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00C2C8-D77A-900A-1AE9-4E4498C158EB}"/>
              </a:ext>
            </a:extLst>
          </p:cNvPr>
          <p:cNvSpPr/>
          <p:nvPr/>
        </p:nvSpPr>
        <p:spPr>
          <a:xfrm>
            <a:off x="3782833" y="4427788"/>
            <a:ext cx="4105469" cy="552610"/>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27A4BC7-DF3E-6773-5981-CC49610A7AC5}"/>
              </a:ext>
            </a:extLst>
          </p:cNvPr>
          <p:cNvSpPr/>
          <p:nvPr/>
        </p:nvSpPr>
        <p:spPr>
          <a:xfrm>
            <a:off x="4142792" y="4590661"/>
            <a:ext cx="1017037" cy="127643"/>
          </a:xfrm>
          <a:prstGeom prst="rect">
            <a:avLst/>
          </a:prstGeom>
          <a:solidFill>
            <a:schemeClr val="accent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D6242BC-726E-A3A8-962F-0D644F94B0FE}"/>
              </a:ext>
            </a:extLst>
          </p:cNvPr>
          <p:cNvSpPr/>
          <p:nvPr/>
        </p:nvSpPr>
        <p:spPr>
          <a:xfrm>
            <a:off x="4142792" y="4743061"/>
            <a:ext cx="1017037" cy="127643"/>
          </a:xfrm>
          <a:prstGeom prst="rect">
            <a:avLst/>
          </a:prstGeom>
          <a:solidFill>
            <a:schemeClr val="accent2">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385670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fade">
                                      <p:cBhvr>
                                        <p:cTn id="12" dur="1000"/>
                                        <p:tgtEl>
                                          <p:spTgt spid="3">
                                            <p:txEl>
                                              <p:pRg st="5" end="5"/>
                                            </p:txEl>
                                          </p:spTgt>
                                        </p:tgtEl>
                                      </p:cBhvr>
                                    </p:animEffect>
                                    <p:anim calcmode="lin" valueType="num">
                                      <p:cBhvr>
                                        <p:cTn id="1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12" end="12"/>
                                            </p:txEl>
                                          </p:spTgt>
                                        </p:tgtEl>
                                        <p:attrNameLst>
                                          <p:attrName>style.visibility</p:attrName>
                                        </p:attrNameLst>
                                      </p:cBhvr>
                                      <p:to>
                                        <p:strVal val="visible"/>
                                      </p:to>
                                    </p:set>
                                    <p:animEffect transition="in" filter="fade">
                                      <p:cBhvr>
                                        <p:cTn id="24" dur="1000"/>
                                        <p:tgtEl>
                                          <p:spTgt spid="3">
                                            <p:txEl>
                                              <p:pRg st="12" end="12"/>
                                            </p:txEl>
                                          </p:spTgt>
                                        </p:tgtEl>
                                      </p:cBhvr>
                                    </p:animEffect>
                                    <p:anim calcmode="lin" valueType="num">
                                      <p:cBhvr>
                                        <p:cTn id="25"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12" end="12"/>
                                            </p:txEl>
                                          </p:spTgt>
                                        </p:tgtEl>
                                        <p:attrNameLst>
                                          <p:attrName>ppt_y</p:attrName>
                                        </p:attrNameLst>
                                      </p:cBhvr>
                                      <p:tavLst>
                                        <p:tav tm="0">
                                          <p:val>
                                            <p:strVal val="#ppt_y+.1"/>
                                          </p:val>
                                        </p:tav>
                                        <p:tav tm="100000">
                                          <p:val>
                                            <p:strVal val="#ppt_y"/>
                                          </p:val>
                                        </p:tav>
                                      </p:tavLst>
                                    </p:anim>
                                  </p:childTnLst>
                                </p:cTn>
                              </p:par>
                              <p:par>
                                <p:cTn id="27" presetID="16" presetClass="entr" presetSubtype="21"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barn(inVertical)">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3">
                                            <p:txEl>
                                              <p:pRg st="13" end="13"/>
                                            </p:txEl>
                                          </p:spTgt>
                                        </p:tgtEl>
                                        <p:attrNameLst>
                                          <p:attrName>style.visibility</p:attrName>
                                        </p:attrNameLst>
                                      </p:cBhvr>
                                      <p:to>
                                        <p:strVal val="visible"/>
                                      </p:to>
                                    </p:set>
                                    <p:animEffect transition="in" filter="fade">
                                      <p:cBhvr>
                                        <p:cTn id="34" dur="1000"/>
                                        <p:tgtEl>
                                          <p:spTgt spid="3">
                                            <p:txEl>
                                              <p:pRg st="13" end="13"/>
                                            </p:txEl>
                                          </p:spTgt>
                                        </p:tgtEl>
                                      </p:cBhvr>
                                    </p:animEffect>
                                    <p:anim calcmode="lin" valueType="num">
                                      <p:cBhvr>
                                        <p:cTn id="35"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13" end="13"/>
                                            </p:txEl>
                                          </p:spTgt>
                                        </p:tgtEl>
                                        <p:attrNameLst>
                                          <p:attrName>ppt_y</p:attrName>
                                        </p:attrNameLst>
                                      </p:cBhvr>
                                      <p:tavLst>
                                        <p:tav tm="0">
                                          <p:val>
                                            <p:strVal val="#ppt_y+.1"/>
                                          </p:val>
                                        </p:tav>
                                        <p:tav tm="100000">
                                          <p:val>
                                            <p:strVal val="#ppt_y"/>
                                          </p:val>
                                        </p:tav>
                                      </p:tavLst>
                                    </p:anim>
                                  </p:childTnLst>
                                </p:cTn>
                              </p:par>
                              <p:par>
                                <p:cTn id="37" presetID="16" presetClass="entr" presetSubtype="21"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barn(inVertical)">
                                      <p:cBhvr>
                                        <p:cTn id="39" dur="500"/>
                                        <p:tgtEl>
                                          <p:spTgt spid="11"/>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3">
                                            <p:txEl>
                                              <p:pRg st="14" end="14"/>
                                            </p:txEl>
                                          </p:spTgt>
                                        </p:tgtEl>
                                        <p:attrNameLst>
                                          <p:attrName>style.visibility</p:attrName>
                                        </p:attrNameLst>
                                      </p:cBhvr>
                                      <p:to>
                                        <p:strVal val="visible"/>
                                      </p:to>
                                    </p:set>
                                    <p:animEffect transition="in" filter="fade">
                                      <p:cBhvr>
                                        <p:cTn id="44" dur="1000"/>
                                        <p:tgtEl>
                                          <p:spTgt spid="3">
                                            <p:txEl>
                                              <p:pRg st="14" end="14"/>
                                            </p:txEl>
                                          </p:spTgt>
                                        </p:tgtEl>
                                      </p:cBhvr>
                                    </p:animEffect>
                                    <p:anim calcmode="lin" valueType="num">
                                      <p:cBhvr>
                                        <p:cTn id="45"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grpId="0" nodeType="clickEffect">
                                  <p:stCondLst>
                                    <p:cond delay="0"/>
                                  </p:stCondLst>
                                  <p:childTnLst>
                                    <p:set>
                                      <p:cBhvr>
                                        <p:cTn id="50" dur="1" fill="hold">
                                          <p:stCondLst>
                                            <p:cond delay="0"/>
                                          </p:stCondLst>
                                        </p:cTn>
                                        <p:tgtEl>
                                          <p:spTgt spid="3">
                                            <p:txEl>
                                              <p:pRg st="15" end="15"/>
                                            </p:txEl>
                                          </p:spTgt>
                                        </p:tgtEl>
                                        <p:attrNameLst>
                                          <p:attrName>style.visibility</p:attrName>
                                        </p:attrNameLst>
                                      </p:cBhvr>
                                      <p:to>
                                        <p:strVal val="visible"/>
                                      </p:to>
                                    </p:set>
                                    <p:animEffect transition="in" filter="fade">
                                      <p:cBhvr>
                                        <p:cTn id="51" dur="1000"/>
                                        <p:tgtEl>
                                          <p:spTgt spid="3">
                                            <p:txEl>
                                              <p:pRg st="15" end="15"/>
                                            </p:txEl>
                                          </p:spTgt>
                                        </p:tgtEl>
                                      </p:cBhvr>
                                    </p:animEffect>
                                    <p:anim calcmode="lin" valueType="num">
                                      <p:cBhvr>
                                        <p:cTn id="52" dur="1000" fill="hold"/>
                                        <p:tgtEl>
                                          <p:spTgt spid="3">
                                            <p:txEl>
                                              <p:pRg st="15" end="15"/>
                                            </p:txEl>
                                          </p:spTgt>
                                        </p:tgtEl>
                                        <p:attrNameLst>
                                          <p:attrName>ppt_x</p:attrName>
                                        </p:attrNameLst>
                                      </p:cBhvr>
                                      <p:tavLst>
                                        <p:tav tm="0">
                                          <p:val>
                                            <p:strVal val="#ppt_x"/>
                                          </p:val>
                                        </p:tav>
                                        <p:tav tm="100000">
                                          <p:val>
                                            <p:strVal val="#ppt_x"/>
                                          </p:val>
                                        </p:tav>
                                      </p:tavLst>
                                    </p:anim>
                                    <p:anim calcmode="lin" valueType="num">
                                      <p:cBhvr>
                                        <p:cTn id="53" dur="1000" fill="hold"/>
                                        <p:tgtEl>
                                          <p:spTgt spid="3">
                                            <p:txEl>
                                              <p:pRg st="15" end="15"/>
                                            </p:txEl>
                                          </p:spTgt>
                                        </p:tgtEl>
                                        <p:attrNameLst>
                                          <p:attrName>ppt_y</p:attrName>
                                        </p:attrNameLst>
                                      </p:cBhvr>
                                      <p:tavLst>
                                        <p:tav tm="0">
                                          <p:val>
                                            <p:strVal val="#ppt_y+.1"/>
                                          </p:val>
                                        </p:tav>
                                        <p:tav tm="100000">
                                          <p:val>
                                            <p:strVal val="#ppt_y"/>
                                          </p:val>
                                        </p:tav>
                                      </p:tavLst>
                                    </p:anim>
                                  </p:childTnLst>
                                </p:cTn>
                              </p:par>
                              <p:par>
                                <p:cTn id="54" presetID="22" presetClass="entr" presetSubtype="8" fill="hold" grpId="0" nodeType="with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wipe(left)">
                                      <p:cBhvr>
                                        <p:cTn id="56" dur="500"/>
                                        <p:tgtEl>
                                          <p:spTgt spid="9"/>
                                        </p:tgtEl>
                                      </p:cBhvr>
                                    </p:animEffec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3">
                                            <p:txEl>
                                              <p:pRg st="16" end="16"/>
                                            </p:txEl>
                                          </p:spTgt>
                                        </p:tgtEl>
                                        <p:attrNameLst>
                                          <p:attrName>style.visibility</p:attrName>
                                        </p:attrNameLst>
                                      </p:cBhvr>
                                      <p:to>
                                        <p:strVal val="visible"/>
                                      </p:to>
                                    </p:set>
                                    <p:animEffect transition="in" filter="fade">
                                      <p:cBhvr>
                                        <p:cTn id="61" dur="1000"/>
                                        <p:tgtEl>
                                          <p:spTgt spid="3">
                                            <p:txEl>
                                              <p:pRg st="16" end="16"/>
                                            </p:txEl>
                                          </p:spTgt>
                                        </p:tgtEl>
                                      </p:cBhvr>
                                    </p:animEffect>
                                    <p:anim calcmode="lin" valueType="num">
                                      <p:cBhvr>
                                        <p:cTn id="62" dur="1000" fill="hold"/>
                                        <p:tgtEl>
                                          <p:spTgt spid="3">
                                            <p:txEl>
                                              <p:pRg st="16" end="16"/>
                                            </p:txEl>
                                          </p:spTgt>
                                        </p:tgtEl>
                                        <p:attrNameLst>
                                          <p:attrName>ppt_x</p:attrName>
                                        </p:attrNameLst>
                                      </p:cBhvr>
                                      <p:tavLst>
                                        <p:tav tm="0">
                                          <p:val>
                                            <p:strVal val="#ppt_x"/>
                                          </p:val>
                                        </p:tav>
                                        <p:tav tm="100000">
                                          <p:val>
                                            <p:strVal val="#ppt_x"/>
                                          </p:val>
                                        </p:tav>
                                      </p:tavLst>
                                    </p:anim>
                                    <p:anim calcmode="lin" valueType="num">
                                      <p:cBhvr>
                                        <p:cTn id="63" dur="1000" fill="hold"/>
                                        <p:tgtEl>
                                          <p:spTgt spid="3">
                                            <p:txEl>
                                              <p:pRg st="16" end="16"/>
                                            </p:txEl>
                                          </p:spTgt>
                                        </p:tgtEl>
                                        <p:attrNameLst>
                                          <p:attrName>ppt_y</p:attrName>
                                        </p:attrNameLst>
                                      </p:cBhvr>
                                      <p:tavLst>
                                        <p:tav tm="0">
                                          <p:val>
                                            <p:strVal val="#ppt_y+.1"/>
                                          </p:val>
                                        </p:tav>
                                        <p:tav tm="100000">
                                          <p:val>
                                            <p:strVal val="#ppt_y"/>
                                          </p:val>
                                        </p:tav>
                                      </p:tavLst>
                                    </p:anim>
                                  </p:childTnLst>
                                </p:cTn>
                              </p:par>
                              <p:par>
                                <p:cTn id="64" presetID="22" presetClass="entr" presetSubtype="8" fill="hold" grpId="0" nodeType="with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wipe(left)">
                                      <p:cBhvr>
                                        <p:cTn id="6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P spid="11" grpId="0" animBg="1"/>
      <p:bldP spid="12" grpId="0" animBg="1"/>
      <p:bldP spid="9"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4534A-5155-D561-C7E1-AB694B825F8E}"/>
              </a:ext>
            </a:extLst>
          </p:cNvPr>
          <p:cNvSpPr>
            <a:spLocks noGrp="1"/>
          </p:cNvSpPr>
          <p:nvPr>
            <p:ph type="title"/>
          </p:nvPr>
        </p:nvSpPr>
        <p:spPr/>
        <p:txBody>
          <a:bodyPr/>
          <a:lstStyle/>
          <a:p>
            <a:r>
              <a:rPr lang="en-US" dirty="0"/>
              <a:t>Initializing a document store</a:t>
            </a:r>
          </a:p>
        </p:txBody>
      </p:sp>
      <p:sp>
        <p:nvSpPr>
          <p:cNvPr id="3" name="Content Placeholder 2">
            <a:extLst>
              <a:ext uri="{FF2B5EF4-FFF2-40B4-BE49-F238E27FC236}">
                <a16:creationId xmlns:a16="http://schemas.microsoft.com/office/drawing/2014/main" id="{6ADF9D45-433F-DDDC-7D28-E4E9C47B9081}"/>
              </a:ext>
            </a:extLst>
          </p:cNvPr>
          <p:cNvSpPr>
            <a:spLocks noGrp="1"/>
          </p:cNvSpPr>
          <p:nvPr>
            <p:ph sz="quarter" idx="10"/>
          </p:nvPr>
        </p:nvSpPr>
        <p:spPr/>
        <p:txBody>
          <a:bodyPr>
            <a:normAutofit/>
          </a:bodyPr>
          <a:lstStyle/>
          <a:p>
            <a:pPr marL="0" indent="0">
              <a:buNone/>
            </a:pPr>
            <a:r>
              <a:rPr lang="en-US" dirty="0"/>
              <a:t>2. Test the connection by sending an HTTP request to localhost.</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4" name="Picture 3" descr="Graphical user interface, text, application&#10;&#10;Description automatically generated">
            <a:extLst>
              <a:ext uri="{FF2B5EF4-FFF2-40B4-BE49-F238E27FC236}">
                <a16:creationId xmlns:a16="http://schemas.microsoft.com/office/drawing/2014/main" id="{E3EEDCE1-6752-E18A-3D91-8C0F20AEE38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86184"/>
          <a:stretch/>
        </p:blipFill>
        <p:spPr>
          <a:xfrm>
            <a:off x="1932193" y="2296633"/>
            <a:ext cx="7730456" cy="474559"/>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05778283-853E-B003-4D24-9B983DF46EF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3817"/>
          <a:stretch/>
        </p:blipFill>
        <p:spPr>
          <a:xfrm>
            <a:off x="1932193" y="2771192"/>
            <a:ext cx="7730456" cy="2960238"/>
          </a:xfrm>
          <a:prstGeom prst="rect">
            <a:avLst/>
          </a:prstGeom>
        </p:spPr>
      </p:pic>
    </p:spTree>
    <p:custDataLst>
      <p:tags r:id="rId1"/>
    </p:custDataLst>
    <p:extLst>
      <p:ext uri="{BB962C8B-B14F-4D97-AF65-F5344CB8AC3E}">
        <p14:creationId xmlns:p14="http://schemas.microsoft.com/office/powerpoint/2010/main" val="2191228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E593B-259F-0F50-1F7F-16686F908CD2}"/>
              </a:ext>
            </a:extLst>
          </p:cNvPr>
          <p:cNvSpPr>
            <a:spLocks noGrp="1"/>
          </p:cNvSpPr>
          <p:nvPr>
            <p:ph type="title"/>
          </p:nvPr>
        </p:nvSpPr>
        <p:spPr/>
        <p:txBody>
          <a:bodyPr/>
          <a:lstStyle/>
          <a:p>
            <a:r>
              <a:rPr lang="en-US" dirty="0"/>
              <a:t>Initializing a document store</a:t>
            </a:r>
          </a:p>
        </p:txBody>
      </p:sp>
      <p:sp>
        <p:nvSpPr>
          <p:cNvPr id="3" name="Content Placeholder 2">
            <a:extLst>
              <a:ext uri="{FF2B5EF4-FFF2-40B4-BE49-F238E27FC236}">
                <a16:creationId xmlns:a16="http://schemas.microsoft.com/office/drawing/2014/main" id="{11378AB5-3C93-B64D-027C-4A46E0B5A960}"/>
              </a:ext>
            </a:extLst>
          </p:cNvPr>
          <p:cNvSpPr>
            <a:spLocks noGrp="1"/>
          </p:cNvSpPr>
          <p:nvPr>
            <p:ph sz="quarter" idx="10"/>
          </p:nvPr>
        </p:nvSpPr>
        <p:spPr/>
        <p:txBody>
          <a:bodyPr/>
          <a:lstStyle/>
          <a:p>
            <a:pPr marL="0" indent="0">
              <a:buNone/>
            </a:pPr>
            <a:r>
              <a:rPr lang="en-US" dirty="0"/>
              <a:t>3. Instantiate the document store.</a:t>
            </a:r>
          </a:p>
          <a:p>
            <a:pPr lvl="1"/>
            <a:r>
              <a:rPr lang="en-US" dirty="0" err="1">
                <a:solidFill>
                  <a:srgbClr val="00B050"/>
                </a:solidFill>
              </a:rPr>
              <a:t>ElasticsearchDocumentStore</a:t>
            </a:r>
            <a:r>
              <a:rPr lang="en-US" dirty="0"/>
              <a:t> creates two indices on Elasticsearch: </a:t>
            </a:r>
          </a:p>
          <a:p>
            <a:pPr lvl="2"/>
            <a:r>
              <a:rPr lang="en-US" sz="1600" dirty="0"/>
              <a:t>Document:  storing documents</a:t>
            </a:r>
          </a:p>
          <a:p>
            <a:pPr lvl="2"/>
            <a:r>
              <a:rPr lang="en-US" sz="1600" dirty="0"/>
              <a:t>Label: storing the annotated answer spans</a:t>
            </a:r>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r>
              <a:rPr lang="en-US" sz="1600" dirty="0"/>
              <a:t>4. Applying filters during retrieval:</a:t>
            </a:r>
            <a:endParaRPr lang="en-US" dirty="0"/>
          </a:p>
        </p:txBody>
      </p:sp>
      <p:pic>
        <p:nvPicPr>
          <p:cNvPr id="4" name="Picture 3">
            <a:extLst>
              <a:ext uri="{FF2B5EF4-FFF2-40B4-BE49-F238E27FC236}">
                <a16:creationId xmlns:a16="http://schemas.microsoft.com/office/drawing/2014/main" id="{C36009E6-80E8-F2A5-E307-B2F1C511EAC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414979" y="2075087"/>
            <a:ext cx="5571667" cy="1079546"/>
          </a:xfrm>
          <a:prstGeom prst="rect">
            <a:avLst/>
          </a:prstGeom>
        </p:spPr>
      </p:pic>
      <p:pic>
        <p:nvPicPr>
          <p:cNvPr id="5" name="Picture 4" descr="Text, letter&#10;&#10;Description automatically generated">
            <a:extLst>
              <a:ext uri="{FF2B5EF4-FFF2-40B4-BE49-F238E27FC236}">
                <a16:creationId xmlns:a16="http://schemas.microsoft.com/office/drawing/2014/main" id="{0D1576CA-4FDE-B7F5-127E-83716304EA2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75911" y="3163384"/>
            <a:ext cx="2924901" cy="1172001"/>
          </a:xfrm>
          <a:prstGeom prst="rect">
            <a:avLst/>
          </a:prstGeom>
        </p:spPr>
      </p:pic>
      <p:pic>
        <p:nvPicPr>
          <p:cNvPr id="6" name="Picture 5" descr="Text, application&#10;&#10;Description automatically generated">
            <a:extLst>
              <a:ext uri="{FF2B5EF4-FFF2-40B4-BE49-F238E27FC236}">
                <a16:creationId xmlns:a16="http://schemas.microsoft.com/office/drawing/2014/main" id="{FED8EA0C-F983-278B-8E0C-BE204BC99730}"/>
              </a:ext>
            </a:extLst>
          </p:cNvPr>
          <p:cNvPicPr>
            <a:picLocks noChangeAspect="1"/>
          </p:cNvPicPr>
          <p:nvPr/>
        </p:nvPicPr>
        <p:blipFill rotWithShape="1">
          <a:blip r:embed="rId6">
            <a:extLst>
              <a:ext uri="{28A0092B-C50C-407E-A947-70E740481C1C}">
                <a14:useLocalDpi xmlns:a14="http://schemas.microsoft.com/office/drawing/2010/main" val="0"/>
              </a:ext>
            </a:extLst>
          </a:blip>
          <a:srcRect l="938" t="38520" r="8077"/>
          <a:stretch/>
        </p:blipFill>
        <p:spPr bwMode="auto">
          <a:xfrm>
            <a:off x="1882950" y="4769943"/>
            <a:ext cx="8785922" cy="2104300"/>
          </a:xfrm>
          <a:prstGeom prst="rect">
            <a:avLst/>
          </a:prstGeom>
          <a:ln>
            <a:noFill/>
          </a:ln>
          <a:extLst>
            <a:ext uri="{53640926-AAD7-44D8-BBD7-CCE9431645EC}">
              <a14:shadowObscured xmlns:a14="http://schemas.microsoft.com/office/drawing/2010/main"/>
            </a:ext>
          </a:extLst>
        </p:spPr>
      </p:pic>
      <p:sp>
        <p:nvSpPr>
          <p:cNvPr id="7" name="Rectangle 6">
            <a:extLst>
              <a:ext uri="{FF2B5EF4-FFF2-40B4-BE49-F238E27FC236}">
                <a16:creationId xmlns:a16="http://schemas.microsoft.com/office/drawing/2014/main" id="{896CC1BD-A86C-570B-08EA-A1B511C77228}"/>
              </a:ext>
            </a:extLst>
          </p:cNvPr>
          <p:cNvSpPr/>
          <p:nvPr/>
        </p:nvSpPr>
        <p:spPr>
          <a:xfrm>
            <a:off x="3617843" y="5416826"/>
            <a:ext cx="2047461" cy="228194"/>
          </a:xfrm>
          <a:prstGeom prst="rect">
            <a:avLst/>
          </a:prstGeom>
          <a:solidFill>
            <a:schemeClr val="accent4">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08CBB21-D1D0-017D-DD9D-D1BE3EC6DECC}"/>
              </a:ext>
            </a:extLst>
          </p:cNvPr>
          <p:cNvSpPr/>
          <p:nvPr/>
        </p:nvSpPr>
        <p:spPr>
          <a:xfrm>
            <a:off x="3617842" y="5622872"/>
            <a:ext cx="2047461" cy="169336"/>
          </a:xfrm>
          <a:prstGeom prst="rect">
            <a:avLst/>
          </a:prstGeom>
          <a:solidFill>
            <a:schemeClr val="accent6">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B6BCAC6-F595-9CA9-5484-8D1CF5A98E84}"/>
              </a:ext>
            </a:extLst>
          </p:cNvPr>
          <p:cNvSpPr/>
          <p:nvPr/>
        </p:nvSpPr>
        <p:spPr>
          <a:xfrm>
            <a:off x="3617842" y="5792208"/>
            <a:ext cx="1242393" cy="169336"/>
          </a:xfrm>
          <a:prstGeom prst="rect">
            <a:avLst/>
          </a:prstGeom>
          <a:solidFill>
            <a:schemeClr val="accent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C48A901-C6EC-D3A3-875A-AE92084ED426}"/>
              </a:ext>
            </a:extLst>
          </p:cNvPr>
          <p:cNvSpPr/>
          <p:nvPr/>
        </p:nvSpPr>
        <p:spPr>
          <a:xfrm>
            <a:off x="9645142" y="5786987"/>
            <a:ext cx="900276" cy="169336"/>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E09E89E-F70D-96D2-8AC3-6E755B6BCF46}"/>
              </a:ext>
            </a:extLst>
          </p:cNvPr>
          <p:cNvSpPr/>
          <p:nvPr/>
        </p:nvSpPr>
        <p:spPr>
          <a:xfrm>
            <a:off x="2251211" y="5963209"/>
            <a:ext cx="5014293" cy="183271"/>
          </a:xfrm>
          <a:prstGeom prst="rect">
            <a:avLst/>
          </a:prstGeom>
          <a:solidFill>
            <a:srgbClr val="7030A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Tree>
    <p:custDataLst>
      <p:tags r:id="rId1"/>
    </p:custDataLst>
    <p:extLst>
      <p:ext uri="{BB962C8B-B14F-4D97-AF65-F5344CB8AC3E}">
        <p14:creationId xmlns:p14="http://schemas.microsoft.com/office/powerpoint/2010/main" val="3978426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barn(inVertical)">
                                      <p:cBhvr>
                                        <p:cTn id="38" dur="500"/>
                                        <p:tgtEl>
                                          <p:spTgt spid="5"/>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fade">
                                      <p:cBhvr>
                                        <p:cTn id="43" dur="1000"/>
                                        <p:tgtEl>
                                          <p:spTgt spid="3">
                                            <p:txEl>
                                              <p:pRg st="9" end="9"/>
                                            </p:txEl>
                                          </p:spTgt>
                                        </p:tgtEl>
                                      </p:cBhvr>
                                    </p:animEffect>
                                    <p:anim calcmode="lin" valueType="num">
                                      <p:cBhvr>
                                        <p:cTn id="44"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9" end="9"/>
                                            </p:txEl>
                                          </p:spTgt>
                                        </p:tgtEl>
                                        <p:attrNameLst>
                                          <p:attrName>ppt_y</p:attrName>
                                        </p:attrNameLst>
                                      </p:cBhvr>
                                      <p:tavLst>
                                        <p:tav tm="0">
                                          <p:val>
                                            <p:strVal val="#ppt_y+.1"/>
                                          </p:val>
                                        </p:tav>
                                        <p:tav tm="100000">
                                          <p:val>
                                            <p:strVal val="#ppt_y"/>
                                          </p:val>
                                        </p:tav>
                                      </p:tavLst>
                                    </p:anim>
                                  </p:childTnLst>
                                </p:cTn>
                              </p:par>
                              <p:par>
                                <p:cTn id="46" presetID="16" presetClass="entr" presetSubtype="21" fill="hold" nodeType="with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barn(inVertical)">
                                      <p:cBhvr>
                                        <p:cTn id="48" dur="500"/>
                                        <p:tgtEl>
                                          <p:spTgt spid="6"/>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wipe(left)">
                                      <p:cBhvr>
                                        <p:cTn id="53" dur="500"/>
                                        <p:tgtEl>
                                          <p:spTgt spid="7"/>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wipe(left)">
                                      <p:cBhvr>
                                        <p:cTn id="56" dur="500"/>
                                        <p:tgtEl>
                                          <p:spTgt spid="9"/>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wipe(left)">
                                      <p:cBhvr>
                                        <p:cTn id="61" dur="500"/>
                                        <p:tgtEl>
                                          <p:spTgt spid="10"/>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grpId="0" nodeType="clickEffect">
                                  <p:stCondLst>
                                    <p:cond delay="0"/>
                                  </p:stCondLst>
                                  <p:childTnLst>
                                    <p:set>
                                      <p:cBhvr>
                                        <p:cTn id="65" dur="1" fill="hold">
                                          <p:stCondLst>
                                            <p:cond delay="0"/>
                                          </p:stCondLst>
                                        </p:cTn>
                                        <p:tgtEl>
                                          <p:spTgt spid="11"/>
                                        </p:tgtEl>
                                        <p:attrNameLst>
                                          <p:attrName>style.visibility</p:attrName>
                                        </p:attrNameLst>
                                      </p:cBhvr>
                                      <p:to>
                                        <p:strVal val="visible"/>
                                      </p:to>
                                    </p:set>
                                    <p:animEffect transition="in" filter="wipe(left)">
                                      <p:cBhvr>
                                        <p:cTn id="66" dur="500"/>
                                        <p:tgtEl>
                                          <p:spTgt spid="11"/>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grpId="0" nodeType="clickEffect">
                                  <p:stCondLst>
                                    <p:cond delay="0"/>
                                  </p:stCondLst>
                                  <p:childTnLst>
                                    <p:set>
                                      <p:cBhvr>
                                        <p:cTn id="70" dur="1" fill="hold">
                                          <p:stCondLst>
                                            <p:cond delay="0"/>
                                          </p:stCondLst>
                                        </p:cTn>
                                        <p:tgtEl>
                                          <p:spTgt spid="12"/>
                                        </p:tgtEl>
                                        <p:attrNameLst>
                                          <p:attrName>style.visibility</p:attrName>
                                        </p:attrNameLst>
                                      </p:cBhvr>
                                      <p:to>
                                        <p:strVal val="visible"/>
                                      </p:to>
                                    </p:set>
                                    <p:animEffect transition="in" filter="wipe(left)">
                                      <p:cBhvr>
                                        <p:cTn id="7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P spid="9" grpId="0" animBg="1"/>
      <p:bldP spid="10" grpId="0" animBg="1"/>
      <p:bldP spid="11" grpId="0" animBg="1"/>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6A69B-0184-2997-F6A1-2B8BF2D9EE1A}"/>
              </a:ext>
            </a:extLst>
          </p:cNvPr>
          <p:cNvSpPr>
            <a:spLocks noGrp="1"/>
          </p:cNvSpPr>
          <p:nvPr>
            <p:ph type="title"/>
          </p:nvPr>
        </p:nvSpPr>
        <p:spPr/>
        <p:txBody>
          <a:bodyPr/>
          <a:lstStyle/>
          <a:p>
            <a:r>
              <a:rPr lang="en-US" dirty="0"/>
              <a:t>Initializing a retriever</a:t>
            </a:r>
          </a:p>
        </p:txBody>
      </p:sp>
      <p:sp>
        <p:nvSpPr>
          <p:cNvPr id="3" name="Content Placeholder 2">
            <a:extLst>
              <a:ext uri="{FF2B5EF4-FFF2-40B4-BE49-F238E27FC236}">
                <a16:creationId xmlns:a16="http://schemas.microsoft.com/office/drawing/2014/main" id="{1D8EDFCB-F0AF-88C6-F7FF-8309ECEAE197}"/>
              </a:ext>
            </a:extLst>
          </p:cNvPr>
          <p:cNvSpPr>
            <a:spLocks noGrp="1"/>
          </p:cNvSpPr>
          <p:nvPr>
            <p:ph sz="quarter" idx="10"/>
          </p:nvPr>
        </p:nvSpPr>
        <p:spPr/>
        <p:txBody>
          <a:bodyPr/>
          <a:lstStyle/>
          <a:p>
            <a:r>
              <a:rPr lang="en-US" dirty="0" err="1">
                <a:solidFill>
                  <a:srgbClr val="00B050"/>
                </a:solidFill>
              </a:rPr>
              <a:t>ElasticsearchDocumentStore</a:t>
            </a:r>
            <a:r>
              <a:rPr lang="en-US" dirty="0">
                <a:solidFill>
                  <a:srgbClr val="00B050"/>
                </a:solidFill>
              </a:rPr>
              <a:t> </a:t>
            </a:r>
            <a:r>
              <a:rPr lang="en-US" dirty="0"/>
              <a:t>can be paired with any of the Haystack retrievers.</a:t>
            </a:r>
          </a:p>
          <a:p>
            <a:r>
              <a:rPr lang="en-US" dirty="0"/>
              <a:t>Using a sparse retriever based on Best Match 25(BM25):</a:t>
            </a:r>
          </a:p>
          <a:p>
            <a:pPr lvl="1"/>
            <a:r>
              <a:rPr lang="en-US" dirty="0"/>
              <a:t>BM25 is an improved version of the classic TF-IDF algorithm</a:t>
            </a:r>
          </a:p>
          <a:p>
            <a:pPr lvl="1"/>
            <a:r>
              <a:rPr lang="en-US" dirty="0"/>
              <a:t>the question and context are represented as sparse vectors.</a:t>
            </a:r>
          </a:p>
          <a:p>
            <a:pPr lvl="1"/>
            <a:endParaRPr lang="en-US" dirty="0"/>
          </a:p>
          <a:p>
            <a:r>
              <a:rPr lang="en-US" dirty="0"/>
              <a:t>How BM25 works?</a:t>
            </a:r>
          </a:p>
          <a:p>
            <a:pPr lvl="1"/>
            <a:r>
              <a:rPr lang="en-US" dirty="0"/>
              <a:t>The BM25 score quantifies the relevance of matched text to a search query.</a:t>
            </a:r>
          </a:p>
          <a:p>
            <a:pPr lvl="1"/>
            <a:r>
              <a:rPr lang="en-US" dirty="0"/>
              <a:t>TF-IDF by rapidly reaching saturation with TF values and normalizing for document length.</a:t>
            </a:r>
          </a:p>
          <a:p>
            <a:pPr lvl="1"/>
            <a:r>
              <a:rPr lang="en-US" dirty="0"/>
              <a:t>Preference to shorter documents over longer ones.</a:t>
            </a:r>
          </a:p>
        </p:txBody>
      </p:sp>
      <p:pic>
        <p:nvPicPr>
          <p:cNvPr id="5" name="Content Placeholder 3">
            <a:extLst>
              <a:ext uri="{FF2B5EF4-FFF2-40B4-BE49-F238E27FC236}">
                <a16:creationId xmlns:a16="http://schemas.microsoft.com/office/drawing/2014/main" id="{24DE1F04-1997-C86A-70E4-1F7F3401E24B}"/>
              </a:ext>
            </a:extLst>
          </p:cNvPr>
          <p:cNvPicPr>
            <a:picLocks noChangeAspect="1"/>
          </p:cNvPicPr>
          <p:nvPr/>
        </p:nvPicPr>
        <p:blipFill rotWithShape="1">
          <a:blip r:embed="rId4" cstate="print">
            <a:duotone>
              <a:schemeClr val="accent6">
                <a:shade val="45000"/>
                <a:satMod val="135000"/>
              </a:schemeClr>
              <a:prstClr val="white"/>
            </a:duotone>
            <a:extLst>
              <a:ext uri="{28A0092B-C50C-407E-A947-70E740481C1C}">
                <a14:useLocalDpi xmlns:a14="http://schemas.microsoft.com/office/drawing/2010/main" val="0"/>
              </a:ext>
            </a:extLst>
          </a:blip>
          <a:srcRect l="3274" t="2171" r="4077" b="5474"/>
          <a:stretch/>
        </p:blipFill>
        <p:spPr bwMode="auto">
          <a:xfrm>
            <a:off x="6209819" y="3922161"/>
            <a:ext cx="5904991" cy="2523654"/>
          </a:xfrm>
          <a:prstGeom prst="rect">
            <a:avLst/>
          </a:prstGeom>
          <a:noFill/>
          <a:ln>
            <a:noFill/>
          </a:ln>
          <a:extLst>
            <a:ext uri="{53640926-AAD7-44D8-BBD7-CCE9431645EC}">
              <a14:shadowObscured xmlns:a14="http://schemas.microsoft.com/office/drawing/2010/main"/>
            </a:ext>
          </a:extLst>
        </p:spPr>
      </p:pic>
      <p:pic>
        <p:nvPicPr>
          <p:cNvPr id="6" name="Picture 5" descr="Text&#10;&#10;Description automatically generated">
            <a:extLst>
              <a:ext uri="{FF2B5EF4-FFF2-40B4-BE49-F238E27FC236}">
                <a16:creationId xmlns:a16="http://schemas.microsoft.com/office/drawing/2014/main" id="{476A30D1-B7EC-AC63-65B5-BCB9605FA66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3888" y="5464224"/>
            <a:ext cx="6159982" cy="981591"/>
          </a:xfrm>
          <a:prstGeom prst="rect">
            <a:avLst/>
          </a:prstGeom>
        </p:spPr>
      </p:pic>
      <p:sp>
        <p:nvSpPr>
          <p:cNvPr id="7" name="Rectangle 6">
            <a:extLst>
              <a:ext uri="{FF2B5EF4-FFF2-40B4-BE49-F238E27FC236}">
                <a16:creationId xmlns:a16="http://schemas.microsoft.com/office/drawing/2014/main" id="{674EF66C-87A2-BA2B-1C9A-395943E7D2F0}"/>
              </a:ext>
            </a:extLst>
          </p:cNvPr>
          <p:cNvSpPr/>
          <p:nvPr/>
        </p:nvSpPr>
        <p:spPr>
          <a:xfrm>
            <a:off x="1883464" y="6071782"/>
            <a:ext cx="4745936" cy="238824"/>
          </a:xfrm>
          <a:prstGeom prst="rect">
            <a:avLst/>
          </a:prstGeom>
          <a:solidFill>
            <a:schemeClr val="accent4">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Tree>
    <p:custDataLst>
      <p:tags r:id="rId1"/>
    </p:custDataLst>
    <p:extLst>
      <p:ext uri="{BB962C8B-B14F-4D97-AF65-F5344CB8AC3E}">
        <p14:creationId xmlns:p14="http://schemas.microsoft.com/office/powerpoint/2010/main" val="1443450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1000"/>
                                        <p:tgtEl>
                                          <p:spTgt spid="3">
                                            <p:txEl>
                                              <p:pRg st="6" end="6"/>
                                            </p:txEl>
                                          </p:spTgt>
                                        </p:tgtEl>
                                      </p:cBhvr>
                                    </p:animEffect>
                                    <p:anim calcmode="lin" valueType="num">
                                      <p:cBhvr>
                                        <p:cTn id="4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3" presetID="16" presetClass="entr" presetSubtype="21" fill="hold" nodeType="with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barn(inVertical)">
                                      <p:cBhvr>
                                        <p:cTn id="45" dur="500"/>
                                        <p:tgtEl>
                                          <p:spTgt spid="5"/>
                                        </p:tgtEl>
                                      </p:cBhvr>
                                    </p:animEffect>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3">
                                            <p:txEl>
                                              <p:pRg st="7" end="7"/>
                                            </p:txEl>
                                          </p:spTgt>
                                        </p:tgtEl>
                                        <p:attrNameLst>
                                          <p:attrName>style.visibility</p:attrName>
                                        </p:attrNameLst>
                                      </p:cBhvr>
                                      <p:to>
                                        <p:strVal val="visible"/>
                                      </p:to>
                                    </p:set>
                                    <p:animEffect transition="in" filter="fade">
                                      <p:cBhvr>
                                        <p:cTn id="50" dur="1000"/>
                                        <p:tgtEl>
                                          <p:spTgt spid="3">
                                            <p:txEl>
                                              <p:pRg st="7" end="7"/>
                                            </p:txEl>
                                          </p:spTgt>
                                        </p:tgtEl>
                                      </p:cBhvr>
                                    </p:animEffect>
                                    <p:anim calcmode="lin" valueType="num">
                                      <p:cBhvr>
                                        <p:cTn id="51"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2"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3">
                                            <p:txEl>
                                              <p:pRg st="8" end="8"/>
                                            </p:txEl>
                                          </p:spTgt>
                                        </p:tgtEl>
                                        <p:attrNameLst>
                                          <p:attrName>style.visibility</p:attrName>
                                        </p:attrNameLst>
                                      </p:cBhvr>
                                      <p:to>
                                        <p:strVal val="visible"/>
                                      </p:to>
                                    </p:set>
                                    <p:animEffect transition="in" filter="fade">
                                      <p:cBhvr>
                                        <p:cTn id="57" dur="1000"/>
                                        <p:tgtEl>
                                          <p:spTgt spid="3">
                                            <p:txEl>
                                              <p:pRg st="8" end="8"/>
                                            </p:txEl>
                                          </p:spTgt>
                                        </p:tgtEl>
                                      </p:cBhvr>
                                    </p:animEffect>
                                    <p:anim calcmode="lin" valueType="num">
                                      <p:cBhvr>
                                        <p:cTn id="58"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9"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16" presetClass="entr" presetSubtype="21" fill="hold" nodeType="clickEffect">
                                  <p:stCondLst>
                                    <p:cond delay="0"/>
                                  </p:stCondLst>
                                  <p:childTnLst>
                                    <p:set>
                                      <p:cBhvr>
                                        <p:cTn id="63" dur="1" fill="hold">
                                          <p:stCondLst>
                                            <p:cond delay="0"/>
                                          </p:stCondLst>
                                        </p:cTn>
                                        <p:tgtEl>
                                          <p:spTgt spid="6"/>
                                        </p:tgtEl>
                                        <p:attrNameLst>
                                          <p:attrName>style.visibility</p:attrName>
                                        </p:attrNameLst>
                                      </p:cBhvr>
                                      <p:to>
                                        <p:strVal val="visible"/>
                                      </p:to>
                                    </p:set>
                                    <p:animEffect transition="in" filter="barn(inVertical)">
                                      <p:cBhvr>
                                        <p:cTn id="64" dur="500"/>
                                        <p:tgtEl>
                                          <p:spTgt spid="6"/>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7"/>
                                        </p:tgtEl>
                                        <p:attrNameLst>
                                          <p:attrName>style.visibility</p:attrName>
                                        </p:attrNameLst>
                                      </p:cBhvr>
                                      <p:to>
                                        <p:strVal val="visible"/>
                                      </p:to>
                                    </p:set>
                                    <p:animEffect transition="in" filter="wipe(left)">
                                      <p:cBhvr>
                                        <p:cTn id="6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6988F-37A5-15B4-14F6-4754CBBC634D}"/>
              </a:ext>
            </a:extLst>
          </p:cNvPr>
          <p:cNvSpPr>
            <a:spLocks noGrp="1"/>
          </p:cNvSpPr>
          <p:nvPr>
            <p:ph type="title"/>
          </p:nvPr>
        </p:nvSpPr>
        <p:spPr/>
        <p:txBody>
          <a:bodyPr/>
          <a:lstStyle/>
          <a:p>
            <a:r>
              <a:rPr lang="en-US" dirty="0"/>
              <a:t>Why filtering is important?</a:t>
            </a:r>
          </a:p>
        </p:txBody>
      </p:sp>
      <p:sp>
        <p:nvSpPr>
          <p:cNvPr id="3" name="Content Placeholder 2">
            <a:extLst>
              <a:ext uri="{FF2B5EF4-FFF2-40B4-BE49-F238E27FC236}">
                <a16:creationId xmlns:a16="http://schemas.microsoft.com/office/drawing/2014/main" id="{9C3FE6E1-456E-846B-4A5A-980A539440D9}"/>
              </a:ext>
            </a:extLst>
          </p:cNvPr>
          <p:cNvSpPr>
            <a:spLocks noGrp="1"/>
          </p:cNvSpPr>
          <p:nvPr>
            <p:ph sz="quarter" idx="10"/>
          </p:nvPr>
        </p:nvSpPr>
        <p:spPr>
          <a:xfrm>
            <a:off x="340835" y="1242400"/>
            <a:ext cx="10231346" cy="5355727"/>
          </a:xfrm>
        </p:spPr>
        <p:txBody>
          <a:bodyPr/>
          <a:lstStyle/>
          <a:p>
            <a:r>
              <a:rPr lang="en-US" dirty="0"/>
              <a:t>It’s important to restrict the queries to a single item.</a:t>
            </a:r>
          </a:p>
          <a:p>
            <a:r>
              <a:rPr lang="en-US" dirty="0"/>
              <a:t>The query: Is the camera quality any good?” </a:t>
            </a:r>
          </a:p>
        </p:txBody>
      </p:sp>
      <p:pic>
        <p:nvPicPr>
          <p:cNvPr id="5" name="Picture 4">
            <a:extLst>
              <a:ext uri="{FF2B5EF4-FFF2-40B4-BE49-F238E27FC236}">
                <a16:creationId xmlns:a16="http://schemas.microsoft.com/office/drawing/2014/main" id="{EA99C678-FF29-3A8D-753A-1D5BA38130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5860" y="4707233"/>
            <a:ext cx="6233775" cy="1636711"/>
          </a:xfrm>
          <a:prstGeom prst="rect">
            <a:avLst/>
          </a:prstGeom>
        </p:spPr>
      </p:pic>
      <p:sp>
        <p:nvSpPr>
          <p:cNvPr id="6" name="Rectangle 5">
            <a:extLst>
              <a:ext uri="{FF2B5EF4-FFF2-40B4-BE49-F238E27FC236}">
                <a16:creationId xmlns:a16="http://schemas.microsoft.com/office/drawing/2014/main" id="{480ED836-9067-5258-B039-24D91975C44F}"/>
              </a:ext>
            </a:extLst>
          </p:cNvPr>
          <p:cNvSpPr/>
          <p:nvPr/>
        </p:nvSpPr>
        <p:spPr>
          <a:xfrm>
            <a:off x="2805860" y="4781845"/>
            <a:ext cx="1937590" cy="171450"/>
          </a:xfrm>
          <a:prstGeom prst="rect">
            <a:avLst/>
          </a:prstGeom>
          <a:solidFill>
            <a:schemeClr val="accent4">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7" name="Rectangle 6">
            <a:extLst>
              <a:ext uri="{FF2B5EF4-FFF2-40B4-BE49-F238E27FC236}">
                <a16:creationId xmlns:a16="http://schemas.microsoft.com/office/drawing/2014/main" id="{316B65BE-F780-0DC7-1C67-05F6F66FE898}"/>
              </a:ext>
            </a:extLst>
          </p:cNvPr>
          <p:cNvSpPr/>
          <p:nvPr/>
        </p:nvSpPr>
        <p:spPr>
          <a:xfrm>
            <a:off x="4268025" y="5277275"/>
            <a:ext cx="4605387" cy="676651"/>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560C1EC-377C-74E7-7757-7497E57B5CE5}"/>
              </a:ext>
            </a:extLst>
          </p:cNvPr>
          <p:cNvSpPr/>
          <p:nvPr/>
        </p:nvSpPr>
        <p:spPr>
          <a:xfrm>
            <a:off x="6096001" y="5446264"/>
            <a:ext cx="845976" cy="169336"/>
          </a:xfrm>
          <a:prstGeom prst="rect">
            <a:avLst/>
          </a:prstGeom>
          <a:solidFill>
            <a:schemeClr val="accent6">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AFC24ED-8924-6FDF-B727-3078E711DF8B}"/>
              </a:ext>
            </a:extLst>
          </p:cNvPr>
          <p:cNvSpPr/>
          <p:nvPr/>
        </p:nvSpPr>
        <p:spPr>
          <a:xfrm>
            <a:off x="6096000" y="5615600"/>
            <a:ext cx="2637453" cy="310333"/>
          </a:xfrm>
          <a:prstGeom prst="rect">
            <a:avLst/>
          </a:prstGeom>
          <a:solidFill>
            <a:schemeClr val="accent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91FF8319-BFA8-D955-A88F-E8F25BB17E82}"/>
              </a:ext>
            </a:extLst>
          </p:cNvPr>
          <p:cNvPicPr>
            <a:picLocks noChangeAspect="1"/>
          </p:cNvPicPr>
          <p:nvPr/>
        </p:nvPicPr>
        <p:blipFill>
          <a:blip r:embed="rId5"/>
          <a:stretch>
            <a:fillRect/>
          </a:stretch>
        </p:blipFill>
        <p:spPr>
          <a:xfrm>
            <a:off x="4043413" y="2325334"/>
            <a:ext cx="952500" cy="952500"/>
          </a:xfrm>
          <a:prstGeom prst="rect">
            <a:avLst/>
          </a:prstGeom>
        </p:spPr>
      </p:pic>
      <p:pic>
        <p:nvPicPr>
          <p:cNvPr id="22" name="Picture 21">
            <a:extLst>
              <a:ext uri="{FF2B5EF4-FFF2-40B4-BE49-F238E27FC236}">
                <a16:creationId xmlns:a16="http://schemas.microsoft.com/office/drawing/2014/main" id="{395EB6FF-A185-8608-6FA7-6AC6904B8AF4}"/>
              </a:ext>
            </a:extLst>
          </p:cNvPr>
          <p:cNvPicPr>
            <a:picLocks noChangeAspect="1"/>
          </p:cNvPicPr>
          <p:nvPr/>
        </p:nvPicPr>
        <p:blipFill>
          <a:blip r:embed="rId6"/>
          <a:stretch>
            <a:fillRect/>
          </a:stretch>
        </p:blipFill>
        <p:spPr>
          <a:xfrm>
            <a:off x="1662877" y="2635938"/>
            <a:ext cx="595166" cy="595166"/>
          </a:xfrm>
          <a:prstGeom prst="rect">
            <a:avLst/>
          </a:prstGeom>
        </p:spPr>
      </p:pic>
      <p:pic>
        <p:nvPicPr>
          <p:cNvPr id="25" name="Picture 24">
            <a:extLst>
              <a:ext uri="{FF2B5EF4-FFF2-40B4-BE49-F238E27FC236}">
                <a16:creationId xmlns:a16="http://schemas.microsoft.com/office/drawing/2014/main" id="{D1FE62FB-72DA-80EB-D7AA-4E9C0554222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564513" y="135863"/>
            <a:ext cx="5627487" cy="4044251"/>
          </a:xfrm>
          <a:prstGeom prst="rect">
            <a:avLst/>
          </a:prstGeom>
        </p:spPr>
      </p:pic>
      <p:sp>
        <p:nvSpPr>
          <p:cNvPr id="27" name="TextBox 26">
            <a:extLst>
              <a:ext uri="{FF2B5EF4-FFF2-40B4-BE49-F238E27FC236}">
                <a16:creationId xmlns:a16="http://schemas.microsoft.com/office/drawing/2014/main" id="{FC1BD5C2-A44F-8C66-6DF3-371142AA7F10}"/>
              </a:ext>
            </a:extLst>
          </p:cNvPr>
          <p:cNvSpPr txBox="1"/>
          <p:nvPr/>
        </p:nvSpPr>
        <p:spPr>
          <a:xfrm>
            <a:off x="3944138" y="3264394"/>
            <a:ext cx="1289957" cy="276999"/>
          </a:xfrm>
          <a:prstGeom prst="rect">
            <a:avLst/>
          </a:prstGeom>
          <a:noFill/>
        </p:spPr>
        <p:txBody>
          <a:bodyPr wrap="square">
            <a:spAutoFit/>
          </a:bodyPr>
          <a:lstStyle/>
          <a:p>
            <a:r>
              <a:rPr lang="en-US" sz="1200" dirty="0">
                <a:solidFill>
                  <a:srgbClr val="C00000"/>
                </a:solidFill>
                <a:latin typeface="Arial" panose="020B0604020202020204" pitchFamily="34" charset="0"/>
                <a:cs typeface="Arial" panose="020B0604020202020204" pitchFamily="34" charset="0"/>
              </a:rPr>
              <a:t>B005DKZTMG</a:t>
            </a:r>
          </a:p>
        </p:txBody>
      </p:sp>
      <p:sp>
        <p:nvSpPr>
          <p:cNvPr id="29" name="TextBox 28">
            <a:extLst>
              <a:ext uri="{FF2B5EF4-FFF2-40B4-BE49-F238E27FC236}">
                <a16:creationId xmlns:a16="http://schemas.microsoft.com/office/drawing/2014/main" id="{66989CE9-E007-3867-BF98-049DF307AA88}"/>
              </a:ext>
            </a:extLst>
          </p:cNvPr>
          <p:cNvSpPr txBox="1"/>
          <p:nvPr/>
        </p:nvSpPr>
        <p:spPr>
          <a:xfrm>
            <a:off x="1461311" y="3231104"/>
            <a:ext cx="1206282" cy="276999"/>
          </a:xfrm>
          <a:prstGeom prst="rect">
            <a:avLst/>
          </a:prstGeom>
          <a:noFill/>
        </p:spPr>
        <p:txBody>
          <a:bodyPr wrap="square">
            <a:spAutoFit/>
          </a:bodyPr>
          <a:lstStyle/>
          <a:p>
            <a:r>
              <a:rPr lang="en-US" sz="1200" b="0" i="0" dirty="0">
                <a:solidFill>
                  <a:srgbClr val="C00000"/>
                </a:solidFill>
                <a:effectLst/>
                <a:latin typeface="Arial" panose="020B0604020202020204" pitchFamily="34" charset="0"/>
                <a:cs typeface="Arial" panose="020B0604020202020204" pitchFamily="34" charset="0"/>
              </a:rPr>
              <a:t>BOOAAIPT76</a:t>
            </a:r>
            <a:endParaRPr lang="en-US" sz="1200" dirty="0">
              <a:solidFill>
                <a:srgbClr val="C00000"/>
              </a:solidFill>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2D4A4F86-A624-5A28-7382-5DF707DD0399}"/>
              </a:ext>
            </a:extLst>
          </p:cNvPr>
          <p:cNvSpPr/>
          <p:nvPr/>
        </p:nvSpPr>
        <p:spPr>
          <a:xfrm>
            <a:off x="6609915" y="157050"/>
            <a:ext cx="709127" cy="3948420"/>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custDataLst>
      <p:tags r:id="rId1"/>
    </p:custDataLst>
    <p:extLst>
      <p:ext uri="{BB962C8B-B14F-4D97-AF65-F5344CB8AC3E}">
        <p14:creationId xmlns:p14="http://schemas.microsoft.com/office/powerpoint/2010/main" val="683315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p:cTn id="28" dur="500" fill="hold"/>
                                        <p:tgtEl>
                                          <p:spTgt spid="22"/>
                                        </p:tgtEl>
                                        <p:attrNameLst>
                                          <p:attrName>ppt_w</p:attrName>
                                        </p:attrNameLst>
                                      </p:cBhvr>
                                      <p:tavLst>
                                        <p:tav tm="0">
                                          <p:val>
                                            <p:fltVal val="0"/>
                                          </p:val>
                                        </p:tav>
                                        <p:tav tm="100000">
                                          <p:val>
                                            <p:strVal val="#ppt_w"/>
                                          </p:val>
                                        </p:tav>
                                      </p:tavLst>
                                    </p:anim>
                                    <p:anim calcmode="lin" valueType="num">
                                      <p:cBhvr>
                                        <p:cTn id="29" dur="500" fill="hold"/>
                                        <p:tgtEl>
                                          <p:spTgt spid="22"/>
                                        </p:tgtEl>
                                        <p:attrNameLst>
                                          <p:attrName>ppt_h</p:attrName>
                                        </p:attrNameLst>
                                      </p:cBhvr>
                                      <p:tavLst>
                                        <p:tav tm="0">
                                          <p:val>
                                            <p:fltVal val="0"/>
                                          </p:val>
                                        </p:tav>
                                        <p:tav tm="100000">
                                          <p:val>
                                            <p:strVal val="#ppt_h"/>
                                          </p:val>
                                        </p:tav>
                                      </p:tavLst>
                                    </p:anim>
                                    <p:animEffect transition="in" filter="fade">
                                      <p:cBhvr>
                                        <p:cTn id="30" dur="500"/>
                                        <p:tgtEl>
                                          <p:spTgt spid="22"/>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anim calcmode="lin" valueType="num">
                                      <p:cBhvr>
                                        <p:cTn id="35" dur="500" fill="hold"/>
                                        <p:tgtEl>
                                          <p:spTgt spid="20"/>
                                        </p:tgtEl>
                                        <p:attrNameLst>
                                          <p:attrName>ppt_w</p:attrName>
                                        </p:attrNameLst>
                                      </p:cBhvr>
                                      <p:tavLst>
                                        <p:tav tm="0">
                                          <p:val>
                                            <p:fltVal val="0"/>
                                          </p:val>
                                        </p:tav>
                                        <p:tav tm="100000">
                                          <p:val>
                                            <p:strVal val="#ppt_w"/>
                                          </p:val>
                                        </p:tav>
                                      </p:tavLst>
                                    </p:anim>
                                    <p:anim calcmode="lin" valueType="num">
                                      <p:cBhvr>
                                        <p:cTn id="36" dur="500" fill="hold"/>
                                        <p:tgtEl>
                                          <p:spTgt spid="20"/>
                                        </p:tgtEl>
                                        <p:attrNameLst>
                                          <p:attrName>ppt_h</p:attrName>
                                        </p:attrNameLst>
                                      </p:cBhvr>
                                      <p:tavLst>
                                        <p:tav tm="0">
                                          <p:val>
                                            <p:fltVal val="0"/>
                                          </p:val>
                                        </p:tav>
                                        <p:tav tm="100000">
                                          <p:val>
                                            <p:strVal val="#ppt_h"/>
                                          </p:val>
                                        </p:tav>
                                      </p:tavLst>
                                    </p:anim>
                                    <p:animEffect transition="in" filter="fade">
                                      <p:cBhvr>
                                        <p:cTn id="37" dur="50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iterate type="lt">
                                    <p:tmAbs val="20"/>
                                  </p:iterate>
                                  <p:childTnLst>
                                    <p:set>
                                      <p:cBhvr>
                                        <p:cTn id="41" dur="1" fill="hold">
                                          <p:stCondLst>
                                            <p:cond delay="0"/>
                                          </p:stCondLst>
                                        </p:cTn>
                                        <p:tgtEl>
                                          <p:spTgt spid="29">
                                            <p:txEl>
                                              <p:pRg st="0" end="0"/>
                                            </p:txEl>
                                          </p:spTgt>
                                        </p:tgtEl>
                                        <p:attrNameLst>
                                          <p:attrName>style.visibility</p:attrName>
                                        </p:attrNameLst>
                                      </p:cBhvr>
                                      <p:to>
                                        <p:strVal val="visible"/>
                                      </p:to>
                                    </p:set>
                                  </p:childTnLst>
                                </p:cTn>
                              </p:par>
                              <p:par>
                                <p:cTn id="42" presetID="1" presetClass="entr" presetSubtype="0" fill="hold" nodeType="withEffect">
                                  <p:stCondLst>
                                    <p:cond delay="0"/>
                                  </p:stCondLst>
                                  <p:iterate type="lt">
                                    <p:tmAbs val="20"/>
                                  </p:iterate>
                                  <p:childTnLst>
                                    <p:set>
                                      <p:cBhvr>
                                        <p:cTn id="43"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6" presetClass="entr" presetSubtype="21" fill="hold" grpId="0" nodeType="click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barn(inVertical)">
                                      <p:cBhvr>
                                        <p:cTn id="48" dur="500"/>
                                        <p:tgtEl>
                                          <p:spTgt spid="30"/>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nodeType="clickEffect">
                                  <p:stCondLst>
                                    <p:cond delay="0"/>
                                  </p:stCondLst>
                                  <p:childTnLst>
                                    <p:set>
                                      <p:cBhvr>
                                        <p:cTn id="52" dur="1" fill="hold">
                                          <p:stCondLst>
                                            <p:cond delay="0"/>
                                          </p:stCondLst>
                                        </p:cTn>
                                        <p:tgtEl>
                                          <p:spTgt spid="5"/>
                                        </p:tgtEl>
                                        <p:attrNameLst>
                                          <p:attrName>style.visibility</p:attrName>
                                        </p:attrNameLst>
                                      </p:cBhvr>
                                      <p:to>
                                        <p:strVal val="visible"/>
                                      </p:to>
                                    </p:set>
                                    <p:animEffect transition="in" filter="barn(inVertical)">
                                      <p:cBhvr>
                                        <p:cTn id="53" dur="500"/>
                                        <p:tgtEl>
                                          <p:spTgt spid="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wipe(left)">
                                      <p:cBhvr>
                                        <p:cTn id="58" dur="500"/>
                                        <p:tgtEl>
                                          <p:spTgt spid="6"/>
                                        </p:tgtEl>
                                      </p:cBhvr>
                                    </p:animEffect>
                                  </p:childTnLst>
                                </p:cTn>
                              </p:par>
                            </p:childTnLst>
                          </p:cTn>
                        </p:par>
                      </p:childTnLst>
                    </p:cTn>
                  </p:par>
                  <p:par>
                    <p:cTn id="59" fill="hold">
                      <p:stCondLst>
                        <p:cond delay="indefinite"/>
                      </p:stCondLst>
                      <p:childTnLst>
                        <p:par>
                          <p:cTn id="60" fill="hold">
                            <p:stCondLst>
                              <p:cond delay="0"/>
                            </p:stCondLst>
                            <p:childTnLst>
                              <p:par>
                                <p:cTn id="61" presetID="16" presetClass="entr" presetSubtype="21"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barn(inVertical)">
                                      <p:cBhvr>
                                        <p:cTn id="63" dur="500"/>
                                        <p:tgtEl>
                                          <p:spTgt spid="7"/>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9"/>
                                        </p:tgtEl>
                                        <p:attrNameLst>
                                          <p:attrName>style.visibility</p:attrName>
                                        </p:attrNameLst>
                                      </p:cBhvr>
                                      <p:to>
                                        <p:strVal val="visible"/>
                                      </p:to>
                                    </p:set>
                                    <p:animEffect transition="in" filter="wipe(left)">
                                      <p:cBhvr>
                                        <p:cTn id="68" dur="500"/>
                                        <p:tgtEl>
                                          <p:spTgt spid="9"/>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10"/>
                                        </p:tgtEl>
                                        <p:attrNameLst>
                                          <p:attrName>style.visibility</p:attrName>
                                        </p:attrNameLst>
                                      </p:cBhvr>
                                      <p:to>
                                        <p:strVal val="visible"/>
                                      </p:to>
                                    </p:set>
                                    <p:animEffect transition="in" filter="wipe(left)">
                                      <p:cBhvr>
                                        <p:cTn id="7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animBg="1"/>
      <p:bldP spid="7" grpId="0" animBg="1"/>
      <p:bldP spid="9" grpId="0" animBg="1"/>
      <p:bldP spid="10" grpId="0" animBg="1"/>
      <p:bldP spid="3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DCB01-03B5-8C14-ED18-F216D2652BA0}"/>
              </a:ext>
            </a:extLst>
          </p:cNvPr>
          <p:cNvSpPr>
            <a:spLocks noGrp="1"/>
          </p:cNvSpPr>
          <p:nvPr>
            <p:ph type="title"/>
          </p:nvPr>
        </p:nvSpPr>
        <p:spPr/>
        <p:txBody>
          <a:bodyPr/>
          <a:lstStyle/>
          <a:p>
            <a:r>
              <a:rPr lang="en-US" dirty="0"/>
              <a:t>Why filtering is important?</a:t>
            </a:r>
          </a:p>
        </p:txBody>
      </p:sp>
      <p:sp>
        <p:nvSpPr>
          <p:cNvPr id="3" name="Content Placeholder 2">
            <a:extLst>
              <a:ext uri="{FF2B5EF4-FFF2-40B4-BE49-F238E27FC236}">
                <a16:creationId xmlns:a16="http://schemas.microsoft.com/office/drawing/2014/main" id="{568C83B6-8EA5-108F-F543-5EDC37CF5529}"/>
              </a:ext>
            </a:extLst>
          </p:cNvPr>
          <p:cNvSpPr>
            <a:spLocks noGrp="1"/>
          </p:cNvSpPr>
          <p:nvPr>
            <p:ph sz="quarter" idx="10"/>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r>
              <a:rPr lang="en-US" dirty="0"/>
              <a:t>The score that Elasticsearch computed for its relevance to the query:</a:t>
            </a:r>
          </a:p>
          <a:p>
            <a:pPr marL="800100" lvl="1" indent="-342900">
              <a:buFont typeface="+mj-lt"/>
              <a:buAutoNum type="arabicPeriod"/>
            </a:pPr>
            <a:r>
              <a:rPr lang="en-US" dirty="0"/>
              <a:t>Filter the candidate documents by applying a Boolean test.</a:t>
            </a:r>
          </a:p>
          <a:p>
            <a:pPr marL="800100" lvl="1" indent="-342900">
              <a:buFont typeface="+mj-lt"/>
              <a:buAutoNum type="arabicPeriod"/>
            </a:pPr>
            <a:r>
              <a:rPr lang="en-US" dirty="0"/>
              <a:t>Apply a similarity metric </a:t>
            </a:r>
            <a:r>
              <a:rPr lang="en-US" dirty="0">
                <a:sym typeface="Wingdings" panose="05000000000000000000" pitchFamily="2" charset="2"/>
              </a:rPr>
              <a:t> </a:t>
            </a:r>
            <a:r>
              <a:rPr lang="en-US" dirty="0"/>
              <a:t>representing both the document and the query as vectors.</a:t>
            </a:r>
          </a:p>
          <a:p>
            <a:endParaRPr lang="en-US" dirty="0"/>
          </a:p>
          <a:p>
            <a:endParaRPr lang="en-US" dirty="0"/>
          </a:p>
        </p:txBody>
      </p:sp>
      <p:sp>
        <p:nvSpPr>
          <p:cNvPr id="5" name="TextBox 4">
            <a:extLst>
              <a:ext uri="{FF2B5EF4-FFF2-40B4-BE49-F238E27FC236}">
                <a16:creationId xmlns:a16="http://schemas.microsoft.com/office/drawing/2014/main" id="{AF7225D1-B5B8-5063-1DFE-6082F9EE5C26}"/>
              </a:ext>
            </a:extLst>
          </p:cNvPr>
          <p:cNvSpPr txBox="1"/>
          <p:nvPr/>
        </p:nvSpPr>
        <p:spPr>
          <a:xfrm>
            <a:off x="889713" y="2116183"/>
            <a:ext cx="10041721" cy="1462773"/>
          </a:xfrm>
          <a:prstGeom prst="rect">
            <a:avLst/>
          </a:prstGeom>
          <a:noFill/>
        </p:spPr>
        <p:txBody>
          <a:bodyPr wrap="square">
            <a:spAutoFit/>
          </a:bodyPr>
          <a:lstStyle/>
          <a:p>
            <a:pPr marL="0" marR="0" algn="justLow">
              <a:lnSpc>
                <a:spcPct val="107000"/>
              </a:lnSpc>
              <a:spcBef>
                <a:spcPts val="0"/>
              </a:spcBef>
              <a:spcAft>
                <a:spcPts val="800"/>
              </a:spcAft>
            </a:pPr>
            <a:r>
              <a:rPr lang="en-US" sz="1400" kern="100" dirty="0">
                <a:solidFill>
                  <a:srgbClr val="000000"/>
                </a:solidFill>
                <a:latin typeface="Abadi Extra Light" panose="020B0204020104020204" pitchFamily="34" charset="0"/>
                <a:ea typeface="Calibri" panose="020F0502020204030204" pitchFamily="34" charset="0"/>
                <a:cs typeface="Arial" panose="020B0604020202020204" pitchFamily="34" charset="0"/>
              </a:rPr>
              <a:t>&lt;Document: {'content': 'This is a gift to myself.  I have been a kindle user for 4 years and this is my third one.  I never thought I would want a fire for I mainly use it for book reading.  I decided to try the fire for when I travel I take my laptop, my phone and my iPod classic.  I love my iPod but watching movies on the plane with it can be challenging because it is so small. Laptops battery life is not as good as the Kindle.  So the Fire combines for me what I needed all three to do. So far so good.', '</a:t>
            </a:r>
            <a:r>
              <a:rPr lang="en-US" sz="1400" kern="100" dirty="0" err="1">
                <a:solidFill>
                  <a:srgbClr val="000000"/>
                </a:solidFill>
                <a:latin typeface="Abadi Extra Light" panose="020B0204020104020204" pitchFamily="34" charset="0"/>
                <a:ea typeface="Calibri" panose="020F0502020204030204" pitchFamily="34" charset="0"/>
                <a:cs typeface="Arial" panose="020B0604020202020204" pitchFamily="34" charset="0"/>
              </a:rPr>
              <a:t>content_type</a:t>
            </a:r>
            <a:r>
              <a:rPr lang="en-US" sz="1400" kern="100" dirty="0">
                <a:solidFill>
                  <a:srgbClr val="000000"/>
                </a:solidFill>
                <a:latin typeface="Abadi Extra Light" panose="020B0204020104020204" pitchFamily="34" charset="0"/>
                <a:ea typeface="Calibri" panose="020F0502020204030204" pitchFamily="34" charset="0"/>
                <a:cs typeface="Arial" panose="020B0604020202020204" pitchFamily="34" charset="0"/>
              </a:rPr>
              <a:t>': 'text', 'score': 0.6857824513476455, 'meta': {'</a:t>
            </a:r>
            <a:r>
              <a:rPr lang="en-US" sz="1400" kern="100" dirty="0" err="1">
                <a:solidFill>
                  <a:srgbClr val="000000"/>
                </a:solidFill>
                <a:latin typeface="Abadi Extra Light" panose="020B0204020104020204" pitchFamily="34" charset="0"/>
                <a:ea typeface="Calibri" panose="020F0502020204030204" pitchFamily="34" charset="0"/>
                <a:cs typeface="Arial" panose="020B0604020202020204" pitchFamily="34" charset="0"/>
              </a:rPr>
              <a:t>item_id</a:t>
            </a:r>
            <a:r>
              <a:rPr lang="en-US" sz="1400" kern="100" dirty="0">
                <a:solidFill>
                  <a:srgbClr val="000000"/>
                </a:solidFill>
                <a:latin typeface="Abadi Extra Light" panose="020B0204020104020204" pitchFamily="34" charset="0"/>
                <a:ea typeface="Calibri" panose="020F0502020204030204" pitchFamily="34" charset="0"/>
                <a:cs typeface="Arial" panose="020B0604020202020204" pitchFamily="34" charset="0"/>
              </a:rPr>
              <a:t>': 'B0074BW614', '</a:t>
            </a:r>
            <a:r>
              <a:rPr lang="en-US" sz="1400" kern="100" dirty="0" err="1">
                <a:solidFill>
                  <a:srgbClr val="000000"/>
                </a:solidFill>
                <a:latin typeface="Abadi Extra Light" panose="020B0204020104020204" pitchFamily="34" charset="0"/>
                <a:ea typeface="Calibri" panose="020F0502020204030204" pitchFamily="34" charset="0"/>
                <a:cs typeface="Arial" panose="020B0604020202020204" pitchFamily="34" charset="0"/>
              </a:rPr>
              <a:t>question_id</a:t>
            </a:r>
            <a:r>
              <a:rPr lang="en-US" sz="1400" kern="100" dirty="0">
                <a:solidFill>
                  <a:srgbClr val="000000"/>
                </a:solidFill>
                <a:latin typeface="Abadi Extra Light" panose="020B0204020104020204" pitchFamily="34" charset="0"/>
                <a:ea typeface="Calibri" panose="020F0502020204030204" pitchFamily="34" charset="0"/>
                <a:cs typeface="Arial" panose="020B0604020202020204" pitchFamily="34" charset="0"/>
              </a:rPr>
              <a:t>': '868e311275e26dbafe5af70774a300f3', 'split': 'train'}, 'embedding': None, 'id': '252e83e25d52df7311d597dc89eef9f6'}&gt;</a:t>
            </a:r>
          </a:p>
        </p:txBody>
      </p:sp>
      <p:sp>
        <p:nvSpPr>
          <p:cNvPr id="6" name="Rectangle 5">
            <a:extLst>
              <a:ext uri="{FF2B5EF4-FFF2-40B4-BE49-F238E27FC236}">
                <a16:creationId xmlns:a16="http://schemas.microsoft.com/office/drawing/2014/main" id="{4C30E944-E7F5-415D-9C08-AA9F7393F385}"/>
              </a:ext>
            </a:extLst>
          </p:cNvPr>
          <p:cNvSpPr/>
          <p:nvPr/>
        </p:nvSpPr>
        <p:spPr>
          <a:xfrm>
            <a:off x="1069827" y="2116183"/>
            <a:ext cx="814958" cy="300446"/>
          </a:xfrm>
          <a:prstGeom prst="rect">
            <a:avLst/>
          </a:prstGeom>
          <a:solidFill>
            <a:schemeClr val="accent4">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7" name="Rectangle 6">
            <a:extLst>
              <a:ext uri="{FF2B5EF4-FFF2-40B4-BE49-F238E27FC236}">
                <a16:creationId xmlns:a16="http://schemas.microsoft.com/office/drawing/2014/main" id="{96C2C3EB-0E1F-F836-70E1-7A662AAB1B96}"/>
              </a:ext>
            </a:extLst>
          </p:cNvPr>
          <p:cNvSpPr/>
          <p:nvPr/>
        </p:nvSpPr>
        <p:spPr>
          <a:xfrm>
            <a:off x="3937431" y="3278510"/>
            <a:ext cx="94947" cy="300446"/>
          </a:xfrm>
          <a:prstGeom prst="rect">
            <a:avLst/>
          </a:prstGeom>
          <a:solidFill>
            <a:schemeClr val="accent4">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8" name="Rectangle 7">
            <a:extLst>
              <a:ext uri="{FF2B5EF4-FFF2-40B4-BE49-F238E27FC236}">
                <a16:creationId xmlns:a16="http://schemas.microsoft.com/office/drawing/2014/main" id="{EE1AB442-6490-4244-D3D0-B1A52C8F5A9A}"/>
              </a:ext>
            </a:extLst>
          </p:cNvPr>
          <p:cNvSpPr/>
          <p:nvPr/>
        </p:nvSpPr>
        <p:spPr>
          <a:xfrm>
            <a:off x="7904585" y="2819577"/>
            <a:ext cx="513183" cy="286627"/>
          </a:xfrm>
          <a:prstGeom prst="rect">
            <a:avLst/>
          </a:prstGeom>
          <a:solidFill>
            <a:srgbClr val="92D05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9" name="Rectangle 8">
            <a:extLst>
              <a:ext uri="{FF2B5EF4-FFF2-40B4-BE49-F238E27FC236}">
                <a16:creationId xmlns:a16="http://schemas.microsoft.com/office/drawing/2014/main" id="{1770E727-0CA4-F019-4A65-3AEB9AAE1E6E}"/>
              </a:ext>
            </a:extLst>
          </p:cNvPr>
          <p:cNvSpPr/>
          <p:nvPr/>
        </p:nvSpPr>
        <p:spPr>
          <a:xfrm>
            <a:off x="10333655" y="2805758"/>
            <a:ext cx="513183" cy="300446"/>
          </a:xfrm>
          <a:prstGeom prst="rect">
            <a:avLst/>
          </a:prstGeom>
          <a:solidFill>
            <a:schemeClr val="accent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10" name="Rectangle 9">
            <a:extLst>
              <a:ext uri="{FF2B5EF4-FFF2-40B4-BE49-F238E27FC236}">
                <a16:creationId xmlns:a16="http://schemas.microsoft.com/office/drawing/2014/main" id="{EBF1BAB8-696A-3909-DBC0-F10F897CF143}"/>
              </a:ext>
            </a:extLst>
          </p:cNvPr>
          <p:cNvSpPr/>
          <p:nvPr/>
        </p:nvSpPr>
        <p:spPr>
          <a:xfrm>
            <a:off x="1016218" y="3092030"/>
            <a:ext cx="7662807" cy="229667"/>
          </a:xfrm>
          <a:prstGeom prst="rect">
            <a:avLst/>
          </a:prstGeom>
          <a:solidFill>
            <a:schemeClr val="accent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11" name="Content Placeholder 2">
            <a:extLst>
              <a:ext uri="{FF2B5EF4-FFF2-40B4-BE49-F238E27FC236}">
                <a16:creationId xmlns:a16="http://schemas.microsoft.com/office/drawing/2014/main" id="{2A3A5C8C-6C7C-6D11-CA76-98A426FB945B}"/>
              </a:ext>
            </a:extLst>
          </p:cNvPr>
          <p:cNvSpPr txBox="1">
            <a:spLocks/>
          </p:cNvSpPr>
          <p:nvPr/>
        </p:nvSpPr>
        <p:spPr>
          <a:xfrm>
            <a:off x="776288" y="1484811"/>
            <a:ext cx="10231346" cy="53557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002060"/>
                </a:solidFill>
                <a:latin typeface="Daytona" panose="020B060403050004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002060"/>
                </a:solidFill>
                <a:latin typeface="Daytona" panose="020B060403050004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Daytona" panose="020B060403050004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Daytona" panose="020B060403050004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Daytona" panose="020B060403050004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a:p>
            <a:endParaRPr lang="en-US" dirty="0"/>
          </a:p>
          <a:p>
            <a:pPr marL="0" indent="0">
              <a:buNone/>
            </a:pPr>
            <a:endParaRPr lang="en-US" dirty="0"/>
          </a:p>
          <a:p>
            <a:endParaRPr lang="en-US" dirty="0"/>
          </a:p>
        </p:txBody>
      </p:sp>
      <p:sp>
        <p:nvSpPr>
          <p:cNvPr id="12" name="Rectangle 11">
            <a:extLst>
              <a:ext uri="{FF2B5EF4-FFF2-40B4-BE49-F238E27FC236}">
                <a16:creationId xmlns:a16="http://schemas.microsoft.com/office/drawing/2014/main" id="{4F92020F-8552-66CD-59CF-A5AA94957F8F}"/>
              </a:ext>
            </a:extLst>
          </p:cNvPr>
          <p:cNvSpPr/>
          <p:nvPr/>
        </p:nvSpPr>
        <p:spPr>
          <a:xfrm>
            <a:off x="8498634" y="2841013"/>
            <a:ext cx="1750425" cy="229667"/>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Tree>
    <p:custDataLst>
      <p:tags r:id="rId1"/>
    </p:custDataLst>
    <p:extLst>
      <p:ext uri="{BB962C8B-B14F-4D97-AF65-F5344CB8AC3E}">
        <p14:creationId xmlns:p14="http://schemas.microsoft.com/office/powerpoint/2010/main" val="3700562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left)">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left)">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1000"/>
                                        <p:tgtEl>
                                          <p:spTgt spid="3">
                                            <p:txEl>
                                              <p:pRg st="7" end="7"/>
                                            </p:txEl>
                                          </p:spTgt>
                                        </p:tgtEl>
                                      </p:cBhvr>
                                    </p:animEffect>
                                    <p:anim calcmode="lin" valueType="num">
                                      <p:cBhvr>
                                        <p:cTn id="32"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3">
                                            <p:txEl>
                                              <p:pRg st="8" end="8"/>
                                            </p:txEl>
                                          </p:spTgt>
                                        </p:tgtEl>
                                        <p:attrNameLst>
                                          <p:attrName>style.visibility</p:attrName>
                                        </p:attrNameLst>
                                      </p:cBhvr>
                                      <p:to>
                                        <p:strVal val="visible"/>
                                      </p:to>
                                    </p:set>
                                    <p:animEffect transition="in" filter="fade">
                                      <p:cBhvr>
                                        <p:cTn id="38" dur="1000"/>
                                        <p:tgtEl>
                                          <p:spTgt spid="3">
                                            <p:txEl>
                                              <p:pRg st="8" end="8"/>
                                            </p:txEl>
                                          </p:spTgt>
                                        </p:tgtEl>
                                      </p:cBhvr>
                                    </p:animEffect>
                                    <p:anim calcmode="lin" valueType="num">
                                      <p:cBhvr>
                                        <p:cTn id="39"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fade">
                                      <p:cBhvr>
                                        <p:cTn id="45" dur="1000"/>
                                        <p:tgtEl>
                                          <p:spTgt spid="3">
                                            <p:txEl>
                                              <p:pRg st="9" end="9"/>
                                            </p:txEl>
                                          </p:spTgt>
                                        </p:tgtEl>
                                      </p:cBhvr>
                                    </p:animEffect>
                                    <p:anim calcmode="lin" valueType="num">
                                      <p:cBhvr>
                                        <p:cTn id="46"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animBg="1"/>
      <p:bldP spid="7" grpId="0" animBg="1"/>
      <p:bldP spid="8" grpId="0" animBg="1"/>
      <p:bldP spid="9" grpId="0" animBg="1"/>
      <p:bldP spid="10" grpId="0" animBg="1"/>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E1FC5-B0D7-DD43-4A1F-73EB162F07E2}"/>
              </a:ext>
            </a:extLst>
          </p:cNvPr>
          <p:cNvSpPr>
            <a:spLocks noGrp="1"/>
          </p:cNvSpPr>
          <p:nvPr>
            <p:ph type="title"/>
          </p:nvPr>
        </p:nvSpPr>
        <p:spPr/>
        <p:txBody>
          <a:bodyPr/>
          <a:lstStyle/>
          <a:p>
            <a:r>
              <a:rPr lang="en-US" dirty="0"/>
              <a:t>Reader types </a:t>
            </a:r>
          </a:p>
        </p:txBody>
      </p:sp>
      <p:sp>
        <p:nvSpPr>
          <p:cNvPr id="3" name="Content Placeholder 2">
            <a:extLst>
              <a:ext uri="{FF2B5EF4-FFF2-40B4-BE49-F238E27FC236}">
                <a16:creationId xmlns:a16="http://schemas.microsoft.com/office/drawing/2014/main" id="{2D53D309-E05E-1FD7-CC83-06F401B1DEC0}"/>
              </a:ext>
            </a:extLst>
          </p:cNvPr>
          <p:cNvSpPr>
            <a:spLocks noGrp="1"/>
          </p:cNvSpPr>
          <p:nvPr>
            <p:ph sz="quarter" idx="10"/>
          </p:nvPr>
        </p:nvSpPr>
        <p:spPr/>
        <p:txBody>
          <a:bodyPr>
            <a:normAutofit/>
          </a:bodyPr>
          <a:lstStyle/>
          <a:p>
            <a:pPr marL="0" indent="0">
              <a:buNone/>
            </a:pPr>
            <a:r>
              <a:rPr lang="en-US" dirty="0">
                <a:solidFill>
                  <a:srgbClr val="00B050"/>
                </a:solidFill>
              </a:rPr>
              <a:t>1- </a:t>
            </a:r>
            <a:r>
              <a:rPr lang="en-US" dirty="0" err="1">
                <a:solidFill>
                  <a:srgbClr val="00B050"/>
                </a:solidFill>
              </a:rPr>
              <a:t>FARMReader</a:t>
            </a:r>
            <a:endParaRPr lang="en-US" dirty="0">
              <a:solidFill>
                <a:srgbClr val="00B050"/>
              </a:solidFill>
            </a:endParaRPr>
          </a:p>
          <a:p>
            <a:pPr lvl="1"/>
            <a:r>
              <a:rPr lang="en-US" dirty="0"/>
              <a:t>Based on </a:t>
            </a:r>
            <a:r>
              <a:rPr lang="en-US" dirty="0" err="1"/>
              <a:t>Deepset’s</a:t>
            </a:r>
            <a:r>
              <a:rPr lang="en-US" dirty="0"/>
              <a:t> FARM framework for fine-tuning and deploying transformers.</a:t>
            </a:r>
          </a:p>
          <a:p>
            <a:pPr lvl="1"/>
            <a:r>
              <a:rPr lang="en-US" dirty="0"/>
              <a:t>Compatible with models trained using Transformers.</a:t>
            </a:r>
          </a:p>
          <a:p>
            <a:pPr marL="0" indent="0">
              <a:buNone/>
            </a:pPr>
            <a:r>
              <a:rPr lang="en-US" dirty="0">
                <a:solidFill>
                  <a:srgbClr val="00B050"/>
                </a:solidFill>
              </a:rPr>
              <a:t>2- </a:t>
            </a:r>
            <a:r>
              <a:rPr lang="en-US" dirty="0" err="1">
                <a:solidFill>
                  <a:srgbClr val="00B050"/>
                </a:solidFill>
              </a:rPr>
              <a:t>TransformersReader</a:t>
            </a:r>
            <a:endParaRPr lang="en-US" dirty="0">
              <a:solidFill>
                <a:srgbClr val="00B050"/>
              </a:solidFill>
            </a:endParaRPr>
          </a:p>
          <a:p>
            <a:pPr lvl="1"/>
            <a:r>
              <a:rPr lang="en-US" dirty="0"/>
              <a:t>Based on the QA pipeline from Transformers.</a:t>
            </a:r>
          </a:p>
          <a:p>
            <a:pPr lvl="1"/>
            <a:r>
              <a:rPr lang="en-US" dirty="0"/>
              <a:t>Suitable for running inference only. </a:t>
            </a:r>
          </a:p>
          <a:p>
            <a:pPr lvl="1"/>
            <a:endParaRPr lang="en-US" dirty="0"/>
          </a:p>
          <a:p>
            <a:r>
              <a:rPr lang="en-US" dirty="0"/>
              <a:t>Differences in the way the predictions are converted to produce answers:</a:t>
            </a:r>
          </a:p>
          <a:p>
            <a:pPr marL="800100" lvl="1" indent="-342900">
              <a:buFont typeface="+mj-lt"/>
              <a:buAutoNum type="arabicPeriod"/>
            </a:pPr>
            <a:r>
              <a:rPr lang="en-US" dirty="0"/>
              <a:t>In Transformers:</a:t>
            </a:r>
          </a:p>
          <a:p>
            <a:pPr lvl="2"/>
            <a:r>
              <a:rPr lang="en-US" sz="1400" dirty="0">
                <a:solidFill>
                  <a:srgbClr val="C00000"/>
                </a:solidFill>
              </a:rPr>
              <a:t>Normalizes</a:t>
            </a:r>
            <a:r>
              <a:rPr lang="en-US" sz="1400" dirty="0"/>
              <a:t> the start and end logits with a SoftMax in each passage </a:t>
            </a:r>
            <a:r>
              <a:rPr lang="en-US" sz="1400" dirty="0">
                <a:sym typeface="Wingdings" panose="05000000000000000000" pitchFamily="2" charset="2"/>
              </a:rPr>
              <a:t> </a:t>
            </a:r>
            <a:r>
              <a:rPr lang="en-US" sz="1400" dirty="0"/>
              <a:t>only meaningful to compare answer scores.</a:t>
            </a:r>
          </a:p>
          <a:p>
            <a:pPr lvl="2"/>
            <a:r>
              <a:rPr lang="en-US" sz="1400" dirty="0"/>
              <a:t>For example, an answer score of 0.9 from one passage is not necessarily better than a score of 0.8 in another.</a:t>
            </a:r>
          </a:p>
          <a:p>
            <a:pPr lvl="2"/>
            <a:r>
              <a:rPr lang="en-US" sz="1400" dirty="0"/>
              <a:t>Sometimes predicts the same answer twice, but with different scores </a:t>
            </a:r>
            <a:r>
              <a:rPr lang="en-US" sz="1400" dirty="0">
                <a:sym typeface="Wingdings" panose="05000000000000000000" pitchFamily="2" charset="2"/>
              </a:rPr>
              <a:t></a:t>
            </a:r>
            <a:r>
              <a:rPr lang="en-US" sz="1400" dirty="0"/>
              <a:t> in long contexts if the answer lies across two overlapping windows.</a:t>
            </a:r>
          </a:p>
          <a:p>
            <a:pPr marL="800100" lvl="1" indent="-342900">
              <a:buFont typeface="+mj-lt"/>
              <a:buAutoNum type="arabicPeriod"/>
            </a:pPr>
            <a:r>
              <a:rPr lang="en-US" dirty="0"/>
              <a:t>In FARM:</a:t>
            </a:r>
          </a:p>
          <a:p>
            <a:pPr lvl="2">
              <a:lnSpc>
                <a:spcPct val="100000"/>
              </a:lnSpc>
            </a:pPr>
            <a:r>
              <a:rPr lang="en-US" sz="1400" dirty="0"/>
              <a:t> The logits are </a:t>
            </a:r>
            <a:r>
              <a:rPr lang="en-US" sz="1400" dirty="0">
                <a:solidFill>
                  <a:srgbClr val="C00000"/>
                </a:solidFill>
              </a:rPr>
              <a:t>not normalized</a:t>
            </a:r>
            <a:r>
              <a:rPr lang="en-US" sz="1400" dirty="0"/>
              <a:t>, so inter-passage answers can be compared more easily.</a:t>
            </a:r>
          </a:p>
          <a:p>
            <a:pPr lvl="2">
              <a:lnSpc>
                <a:spcPct val="100000"/>
              </a:lnSpc>
            </a:pPr>
            <a:r>
              <a:rPr lang="en-US" sz="1400" dirty="0"/>
              <a:t>These duplicates are removed. </a:t>
            </a:r>
          </a:p>
        </p:txBody>
      </p:sp>
    </p:spTree>
    <p:custDataLst>
      <p:tags r:id="rId1"/>
    </p:custDataLst>
    <p:extLst>
      <p:ext uri="{BB962C8B-B14F-4D97-AF65-F5344CB8AC3E}">
        <p14:creationId xmlns:p14="http://schemas.microsoft.com/office/powerpoint/2010/main" val="3974667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1000"/>
                                        <p:tgtEl>
                                          <p:spTgt spid="3">
                                            <p:txEl>
                                              <p:pRg st="7" end="7"/>
                                            </p:txEl>
                                          </p:spTgt>
                                        </p:tgtEl>
                                      </p:cBhvr>
                                    </p:animEffect>
                                    <p:anim calcmode="lin" valueType="num">
                                      <p:cBhvr>
                                        <p:cTn id="5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8" end="8"/>
                                            </p:txEl>
                                          </p:spTgt>
                                        </p:tgtEl>
                                        <p:attrNameLst>
                                          <p:attrName>style.visibility</p:attrName>
                                        </p:attrNameLst>
                                      </p:cBhvr>
                                      <p:to>
                                        <p:strVal val="visible"/>
                                      </p:to>
                                    </p:set>
                                    <p:animEffect transition="in" filter="fade">
                                      <p:cBhvr>
                                        <p:cTn id="56" dur="1000"/>
                                        <p:tgtEl>
                                          <p:spTgt spid="3">
                                            <p:txEl>
                                              <p:pRg st="8" end="8"/>
                                            </p:txEl>
                                          </p:spTgt>
                                        </p:tgtEl>
                                      </p:cBhvr>
                                    </p:animEffect>
                                    <p:anim calcmode="lin" valueType="num">
                                      <p:cBhvr>
                                        <p:cTn id="57"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9" end="9"/>
                                            </p:txEl>
                                          </p:spTgt>
                                        </p:tgtEl>
                                        <p:attrNameLst>
                                          <p:attrName>style.visibility</p:attrName>
                                        </p:attrNameLst>
                                      </p:cBhvr>
                                      <p:to>
                                        <p:strVal val="visible"/>
                                      </p:to>
                                    </p:set>
                                    <p:animEffect transition="in" filter="fade">
                                      <p:cBhvr>
                                        <p:cTn id="63" dur="1000"/>
                                        <p:tgtEl>
                                          <p:spTgt spid="3">
                                            <p:txEl>
                                              <p:pRg st="9" end="9"/>
                                            </p:txEl>
                                          </p:spTgt>
                                        </p:tgtEl>
                                      </p:cBhvr>
                                    </p:animEffect>
                                    <p:anim calcmode="lin" valueType="num">
                                      <p:cBhvr>
                                        <p:cTn id="64"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3">
                                            <p:txEl>
                                              <p:pRg st="10" end="10"/>
                                            </p:txEl>
                                          </p:spTgt>
                                        </p:tgtEl>
                                        <p:attrNameLst>
                                          <p:attrName>style.visibility</p:attrName>
                                        </p:attrNameLst>
                                      </p:cBhvr>
                                      <p:to>
                                        <p:strVal val="visible"/>
                                      </p:to>
                                    </p:set>
                                    <p:animEffect transition="in" filter="fade">
                                      <p:cBhvr>
                                        <p:cTn id="70" dur="1000"/>
                                        <p:tgtEl>
                                          <p:spTgt spid="3">
                                            <p:txEl>
                                              <p:pRg st="10" end="10"/>
                                            </p:txEl>
                                          </p:spTgt>
                                        </p:tgtEl>
                                      </p:cBhvr>
                                    </p:animEffect>
                                    <p:anim calcmode="lin" valueType="num">
                                      <p:cBhvr>
                                        <p:cTn id="71"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72"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3">
                                            <p:txEl>
                                              <p:pRg st="12" end="12"/>
                                            </p:txEl>
                                          </p:spTgt>
                                        </p:tgtEl>
                                        <p:attrNameLst>
                                          <p:attrName>style.visibility</p:attrName>
                                        </p:attrNameLst>
                                      </p:cBhvr>
                                      <p:to>
                                        <p:strVal val="visible"/>
                                      </p:to>
                                    </p:set>
                                    <p:animEffect transition="in" filter="fade">
                                      <p:cBhvr>
                                        <p:cTn id="77" dur="1000"/>
                                        <p:tgtEl>
                                          <p:spTgt spid="3">
                                            <p:txEl>
                                              <p:pRg st="12" end="12"/>
                                            </p:txEl>
                                          </p:spTgt>
                                        </p:tgtEl>
                                      </p:cBhvr>
                                    </p:animEffect>
                                    <p:anim calcmode="lin" valueType="num">
                                      <p:cBhvr>
                                        <p:cTn id="78"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79"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3">
                                            <p:txEl>
                                              <p:pRg st="13" end="13"/>
                                            </p:txEl>
                                          </p:spTgt>
                                        </p:tgtEl>
                                        <p:attrNameLst>
                                          <p:attrName>style.visibility</p:attrName>
                                        </p:attrNameLst>
                                      </p:cBhvr>
                                      <p:to>
                                        <p:strVal val="visible"/>
                                      </p:to>
                                    </p:set>
                                    <p:animEffect transition="in" filter="fade">
                                      <p:cBhvr>
                                        <p:cTn id="84" dur="1000"/>
                                        <p:tgtEl>
                                          <p:spTgt spid="3">
                                            <p:txEl>
                                              <p:pRg st="13" end="13"/>
                                            </p:txEl>
                                          </p:spTgt>
                                        </p:tgtEl>
                                      </p:cBhvr>
                                    </p:animEffect>
                                    <p:anim calcmode="lin" valueType="num">
                                      <p:cBhvr>
                                        <p:cTn id="85"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86"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3">
                                            <p:txEl>
                                              <p:pRg st="11" end="11"/>
                                            </p:txEl>
                                          </p:spTgt>
                                        </p:tgtEl>
                                        <p:attrNameLst>
                                          <p:attrName>style.visibility</p:attrName>
                                        </p:attrNameLst>
                                      </p:cBhvr>
                                      <p:to>
                                        <p:strVal val="visible"/>
                                      </p:to>
                                    </p:set>
                                    <p:animEffect transition="in" filter="fade">
                                      <p:cBhvr>
                                        <p:cTn id="91" dur="1000"/>
                                        <p:tgtEl>
                                          <p:spTgt spid="3">
                                            <p:txEl>
                                              <p:pRg st="11" end="11"/>
                                            </p:txEl>
                                          </p:spTgt>
                                        </p:tgtEl>
                                      </p:cBhvr>
                                    </p:animEffect>
                                    <p:anim calcmode="lin" valueType="num">
                                      <p:cBhvr>
                                        <p:cTn id="92"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93"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42" presetClass="entr" presetSubtype="0" fill="hold" grpId="0" nodeType="clickEffect">
                                  <p:stCondLst>
                                    <p:cond delay="0"/>
                                  </p:stCondLst>
                                  <p:childTnLst>
                                    <p:set>
                                      <p:cBhvr>
                                        <p:cTn id="97" dur="1" fill="hold">
                                          <p:stCondLst>
                                            <p:cond delay="0"/>
                                          </p:stCondLst>
                                        </p:cTn>
                                        <p:tgtEl>
                                          <p:spTgt spid="3">
                                            <p:txEl>
                                              <p:pRg st="14" end="14"/>
                                            </p:txEl>
                                          </p:spTgt>
                                        </p:tgtEl>
                                        <p:attrNameLst>
                                          <p:attrName>style.visibility</p:attrName>
                                        </p:attrNameLst>
                                      </p:cBhvr>
                                      <p:to>
                                        <p:strVal val="visible"/>
                                      </p:to>
                                    </p:set>
                                    <p:animEffect transition="in" filter="fade">
                                      <p:cBhvr>
                                        <p:cTn id="98" dur="1000"/>
                                        <p:tgtEl>
                                          <p:spTgt spid="3">
                                            <p:txEl>
                                              <p:pRg st="14" end="14"/>
                                            </p:txEl>
                                          </p:spTgt>
                                        </p:tgtEl>
                                      </p:cBhvr>
                                    </p:animEffect>
                                    <p:anim calcmode="lin" valueType="num">
                                      <p:cBhvr>
                                        <p:cTn id="99"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100"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D3160-84E1-431B-6ABB-12F1F9C1905E}"/>
              </a:ext>
            </a:extLst>
          </p:cNvPr>
          <p:cNvSpPr>
            <a:spLocks noGrp="1"/>
          </p:cNvSpPr>
          <p:nvPr>
            <p:ph type="title"/>
          </p:nvPr>
        </p:nvSpPr>
        <p:spPr/>
        <p:txBody>
          <a:bodyPr/>
          <a:lstStyle/>
          <a:p>
            <a:r>
              <a:rPr lang="en-US" dirty="0"/>
              <a:t>Initializing a reader</a:t>
            </a:r>
          </a:p>
        </p:txBody>
      </p:sp>
      <p:sp>
        <p:nvSpPr>
          <p:cNvPr id="3" name="Content Placeholder 2">
            <a:extLst>
              <a:ext uri="{FF2B5EF4-FFF2-40B4-BE49-F238E27FC236}">
                <a16:creationId xmlns:a16="http://schemas.microsoft.com/office/drawing/2014/main" id="{3AD20265-CADF-A567-D172-73053272F38F}"/>
              </a:ext>
            </a:extLst>
          </p:cNvPr>
          <p:cNvSpPr>
            <a:spLocks noGrp="1"/>
          </p:cNvSpPr>
          <p:nvPr>
            <p:ph sz="quarter" idx="10"/>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4" name="Picture 3">
            <a:extLst>
              <a:ext uri="{FF2B5EF4-FFF2-40B4-BE49-F238E27FC236}">
                <a16:creationId xmlns:a16="http://schemas.microsoft.com/office/drawing/2014/main" id="{08A28971-3529-1DE2-7C25-214AC80CEBA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41473" y="1207568"/>
            <a:ext cx="6193762" cy="2497781"/>
          </a:xfrm>
          <a:prstGeom prst="rect">
            <a:avLst/>
          </a:prstGeom>
        </p:spPr>
      </p:pic>
      <p:sp>
        <p:nvSpPr>
          <p:cNvPr id="7" name="Arrow: Right 6">
            <a:extLst>
              <a:ext uri="{FF2B5EF4-FFF2-40B4-BE49-F238E27FC236}">
                <a16:creationId xmlns:a16="http://schemas.microsoft.com/office/drawing/2014/main" id="{1E6C4269-F1E7-88B6-83B5-8EB956F3DCD1}"/>
              </a:ext>
            </a:extLst>
          </p:cNvPr>
          <p:cNvSpPr/>
          <p:nvPr/>
        </p:nvSpPr>
        <p:spPr>
          <a:xfrm>
            <a:off x="2990177" y="1640143"/>
            <a:ext cx="251296" cy="129022"/>
          </a:xfrm>
          <a:prstGeom prst="rightArrow">
            <a:avLst/>
          </a:prstGeom>
          <a:solidFill>
            <a:srgbClr val="FFFF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671536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D3160-84E1-431B-6ABB-12F1F9C1905E}"/>
              </a:ext>
            </a:extLst>
          </p:cNvPr>
          <p:cNvSpPr>
            <a:spLocks noGrp="1"/>
          </p:cNvSpPr>
          <p:nvPr>
            <p:ph type="title"/>
          </p:nvPr>
        </p:nvSpPr>
        <p:spPr/>
        <p:txBody>
          <a:bodyPr/>
          <a:lstStyle/>
          <a:p>
            <a:r>
              <a:rPr lang="en-US" dirty="0"/>
              <a:t>Initializing a reader</a:t>
            </a:r>
          </a:p>
        </p:txBody>
      </p:sp>
      <p:sp>
        <p:nvSpPr>
          <p:cNvPr id="3" name="Content Placeholder 2">
            <a:extLst>
              <a:ext uri="{FF2B5EF4-FFF2-40B4-BE49-F238E27FC236}">
                <a16:creationId xmlns:a16="http://schemas.microsoft.com/office/drawing/2014/main" id="{3AD20265-CADF-A567-D172-73053272F38F}"/>
              </a:ext>
            </a:extLst>
          </p:cNvPr>
          <p:cNvSpPr>
            <a:spLocks noGrp="1"/>
          </p:cNvSpPr>
          <p:nvPr>
            <p:ph sz="quarter" idx="10"/>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p:txBody>
      </p:sp>
      <p:sp>
        <p:nvSpPr>
          <p:cNvPr id="7" name="Arrow: Right 6">
            <a:extLst>
              <a:ext uri="{FF2B5EF4-FFF2-40B4-BE49-F238E27FC236}">
                <a16:creationId xmlns:a16="http://schemas.microsoft.com/office/drawing/2014/main" id="{1E6C4269-F1E7-88B6-83B5-8EB956F3DCD1}"/>
              </a:ext>
            </a:extLst>
          </p:cNvPr>
          <p:cNvSpPr/>
          <p:nvPr/>
        </p:nvSpPr>
        <p:spPr>
          <a:xfrm>
            <a:off x="3002649" y="1988013"/>
            <a:ext cx="251296" cy="129022"/>
          </a:xfrm>
          <a:prstGeom prst="rightArrow">
            <a:avLst/>
          </a:prstGeom>
          <a:solidFill>
            <a:srgbClr val="FFFF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B936A5F-6BB9-890D-61E0-65DDF9E5F41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72607" y="1185223"/>
            <a:ext cx="6193762" cy="2497781"/>
          </a:xfrm>
          <a:prstGeom prst="rect">
            <a:avLst/>
          </a:prstGeom>
        </p:spPr>
      </p:pic>
    </p:spTree>
    <p:extLst>
      <p:ext uri="{BB962C8B-B14F-4D97-AF65-F5344CB8AC3E}">
        <p14:creationId xmlns:p14="http://schemas.microsoft.com/office/powerpoint/2010/main" val="8266910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D3160-84E1-431B-6ABB-12F1F9C1905E}"/>
              </a:ext>
            </a:extLst>
          </p:cNvPr>
          <p:cNvSpPr>
            <a:spLocks noGrp="1"/>
          </p:cNvSpPr>
          <p:nvPr>
            <p:ph type="title"/>
          </p:nvPr>
        </p:nvSpPr>
        <p:spPr/>
        <p:txBody>
          <a:bodyPr/>
          <a:lstStyle/>
          <a:p>
            <a:r>
              <a:rPr lang="en-US" dirty="0"/>
              <a:t>Initializing a reader</a:t>
            </a:r>
          </a:p>
        </p:txBody>
      </p:sp>
      <p:sp>
        <p:nvSpPr>
          <p:cNvPr id="3" name="Content Placeholder 2">
            <a:extLst>
              <a:ext uri="{FF2B5EF4-FFF2-40B4-BE49-F238E27FC236}">
                <a16:creationId xmlns:a16="http://schemas.microsoft.com/office/drawing/2014/main" id="{3AD20265-CADF-A567-D172-73053272F38F}"/>
              </a:ext>
            </a:extLst>
          </p:cNvPr>
          <p:cNvSpPr>
            <a:spLocks noGrp="1"/>
          </p:cNvSpPr>
          <p:nvPr>
            <p:ph sz="quarter" idx="10"/>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r>
              <a:rPr lang="en-US" dirty="0"/>
              <a:t>Test the reader:</a:t>
            </a:r>
          </a:p>
        </p:txBody>
      </p:sp>
      <p:sp>
        <p:nvSpPr>
          <p:cNvPr id="7" name="Arrow: Right 6">
            <a:extLst>
              <a:ext uri="{FF2B5EF4-FFF2-40B4-BE49-F238E27FC236}">
                <a16:creationId xmlns:a16="http://schemas.microsoft.com/office/drawing/2014/main" id="{1E6C4269-F1E7-88B6-83B5-8EB956F3DCD1}"/>
              </a:ext>
            </a:extLst>
          </p:cNvPr>
          <p:cNvSpPr/>
          <p:nvPr/>
        </p:nvSpPr>
        <p:spPr>
          <a:xfrm>
            <a:off x="2962184" y="2223899"/>
            <a:ext cx="251296" cy="129022"/>
          </a:xfrm>
          <a:prstGeom prst="rightArrow">
            <a:avLst/>
          </a:prstGeom>
          <a:solidFill>
            <a:srgbClr val="FFFF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eft Brace 4">
            <a:extLst>
              <a:ext uri="{FF2B5EF4-FFF2-40B4-BE49-F238E27FC236}">
                <a16:creationId xmlns:a16="http://schemas.microsoft.com/office/drawing/2014/main" id="{D8433EA3-59F3-58CE-5541-9CBC5F769249}"/>
              </a:ext>
            </a:extLst>
          </p:cNvPr>
          <p:cNvSpPr/>
          <p:nvPr/>
        </p:nvSpPr>
        <p:spPr>
          <a:xfrm>
            <a:off x="3241473" y="2183363"/>
            <a:ext cx="45719" cy="186613"/>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pic>
        <p:nvPicPr>
          <p:cNvPr id="6" name="Picture 5">
            <a:extLst>
              <a:ext uri="{FF2B5EF4-FFF2-40B4-BE49-F238E27FC236}">
                <a16:creationId xmlns:a16="http://schemas.microsoft.com/office/drawing/2014/main" id="{1F03296F-3E90-3577-F59D-789C41C484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8976" y="4472394"/>
            <a:ext cx="6078755" cy="490348"/>
          </a:xfrm>
          <a:prstGeom prst="rect">
            <a:avLst/>
          </a:prstGeom>
        </p:spPr>
      </p:pic>
      <p:pic>
        <p:nvPicPr>
          <p:cNvPr id="8" name="Picture 7">
            <a:extLst>
              <a:ext uri="{FF2B5EF4-FFF2-40B4-BE49-F238E27FC236}">
                <a16:creationId xmlns:a16="http://schemas.microsoft.com/office/drawing/2014/main" id="{40B25512-5513-96FA-A513-4E0BB32B04A1}"/>
              </a:ext>
            </a:extLst>
          </p:cNvPr>
          <p:cNvPicPr>
            <a:picLocks noChangeAspect="1"/>
          </p:cNvPicPr>
          <p:nvPr/>
        </p:nvPicPr>
        <p:blipFill rotWithShape="1">
          <a:blip r:embed="rId5">
            <a:extLst>
              <a:ext uri="{28A0092B-C50C-407E-A947-70E740481C1C}">
                <a14:useLocalDpi xmlns:a14="http://schemas.microsoft.com/office/drawing/2010/main" val="0"/>
              </a:ext>
            </a:extLst>
          </a:blip>
          <a:srcRect t="17173"/>
          <a:stretch/>
        </p:blipFill>
        <p:spPr bwMode="auto">
          <a:xfrm>
            <a:off x="3298976" y="5063382"/>
            <a:ext cx="6151198" cy="1218789"/>
          </a:xfrm>
          <a:prstGeom prst="rect">
            <a:avLst/>
          </a:prstGeom>
          <a:ln>
            <a:noFill/>
          </a:ln>
          <a:extLst>
            <a:ext uri="{53640926-AAD7-44D8-BBD7-CCE9431645EC}">
              <a14:shadowObscured xmlns:a14="http://schemas.microsoft.com/office/drawing/2010/main"/>
            </a:ext>
          </a:extLst>
        </p:spPr>
      </p:pic>
      <p:pic>
        <p:nvPicPr>
          <p:cNvPr id="18" name="Picture 17">
            <a:extLst>
              <a:ext uri="{FF2B5EF4-FFF2-40B4-BE49-F238E27FC236}">
                <a16:creationId xmlns:a16="http://schemas.microsoft.com/office/drawing/2014/main" id="{F083039E-40AA-8E5C-C0EF-1ACBD41F08E0}"/>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315185" y="1185223"/>
            <a:ext cx="6193762" cy="2497781"/>
          </a:xfrm>
          <a:prstGeom prst="rect">
            <a:avLst/>
          </a:prstGeom>
        </p:spPr>
      </p:pic>
    </p:spTree>
    <p:custDataLst>
      <p:tags r:id="rId1"/>
    </p:custDataLst>
    <p:extLst>
      <p:ext uri="{BB962C8B-B14F-4D97-AF65-F5344CB8AC3E}">
        <p14:creationId xmlns:p14="http://schemas.microsoft.com/office/powerpoint/2010/main" val="1574985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Effect transition="in" filter="fade">
                                      <p:cBhvr>
                                        <p:cTn id="7" dur="1000"/>
                                        <p:tgtEl>
                                          <p:spTgt spid="3">
                                            <p:txEl>
                                              <p:pRg st="7" end="7"/>
                                            </p:txEl>
                                          </p:spTgt>
                                        </p:tgtEl>
                                      </p:cBhvr>
                                    </p:animEffect>
                                    <p:anim calcmode="lin" valueType="num">
                                      <p:cBhvr>
                                        <p:cTn id="8"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7" end="7"/>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Content Placeholder 2">
            <a:extLst>
              <a:ext uri="{FF2B5EF4-FFF2-40B4-BE49-F238E27FC236}">
                <a16:creationId xmlns:a16="http://schemas.microsoft.com/office/drawing/2014/main" id="{3DA8D8FE-E521-CA7E-2B0A-A53A1340A83F}"/>
              </a:ext>
            </a:extLst>
          </p:cNvPr>
          <p:cNvSpPr>
            <a:spLocks noGrp="1"/>
          </p:cNvSpPr>
          <p:nvPr>
            <p:ph sz="quarter" idx="10"/>
          </p:nvPr>
        </p:nvSpPr>
        <p:spPr>
          <a:xfrm>
            <a:off x="371960" y="1425639"/>
            <a:ext cx="11188667" cy="5355727"/>
          </a:xfrm>
        </p:spPr>
        <p:txBody>
          <a:bodyPr>
            <a:normAutofit lnSpcReduction="10000"/>
          </a:bodyPr>
          <a:lstStyle/>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pPr marL="0" indent="0">
              <a:buNone/>
            </a:pPr>
            <a:endParaRPr lang="en-US" sz="1600" dirty="0"/>
          </a:p>
          <a:p>
            <a:r>
              <a:rPr lang="en-US" dirty="0"/>
              <a:t>Problem: selecting relevant passages from all the reviews in our corpus. </a:t>
            </a:r>
          </a:p>
          <a:p>
            <a:r>
              <a:rPr lang="en-US" dirty="0"/>
              <a:t>Solution: concatenate all the reviews of a given product together and feed them to the model.</a:t>
            </a:r>
          </a:p>
          <a:p>
            <a:r>
              <a:rPr lang="en-US" dirty="0"/>
              <a:t>The drawback: the context can become extremely long </a:t>
            </a:r>
            <a:r>
              <a:rPr lang="en-US" dirty="0">
                <a:sym typeface="Wingdings" panose="05000000000000000000" pitchFamily="2" charset="2"/>
              </a:rPr>
              <a:t> </a:t>
            </a:r>
            <a:r>
              <a:rPr lang="en-US" dirty="0"/>
              <a:t>unacceptable latency for our users’ queries.</a:t>
            </a:r>
          </a:p>
          <a:p>
            <a:endParaRPr lang="en-US" sz="1600" dirty="0"/>
          </a:p>
        </p:txBody>
      </p:sp>
      <p:sp>
        <p:nvSpPr>
          <p:cNvPr id="2" name="Title 1">
            <a:extLst>
              <a:ext uri="{FF2B5EF4-FFF2-40B4-BE49-F238E27FC236}">
                <a16:creationId xmlns:a16="http://schemas.microsoft.com/office/drawing/2014/main" id="{045F42FD-DD8E-0C73-0D95-659CCA2B4165}"/>
              </a:ext>
            </a:extLst>
          </p:cNvPr>
          <p:cNvSpPr>
            <a:spLocks noGrp="1"/>
          </p:cNvSpPr>
          <p:nvPr>
            <p:ph type="title"/>
          </p:nvPr>
        </p:nvSpPr>
        <p:spPr/>
        <p:txBody>
          <a:bodyPr/>
          <a:lstStyle/>
          <a:p>
            <a:r>
              <a:rPr lang="en-US" dirty="0"/>
              <a:t>In the last Video</a:t>
            </a:r>
          </a:p>
        </p:txBody>
      </p:sp>
      <p:sp>
        <p:nvSpPr>
          <p:cNvPr id="5" name="Rectangle: Rounded Corners 4">
            <a:extLst>
              <a:ext uri="{FF2B5EF4-FFF2-40B4-BE49-F238E27FC236}">
                <a16:creationId xmlns:a16="http://schemas.microsoft.com/office/drawing/2014/main" id="{7141F502-53AD-0BEE-E871-A2EDA9CAD273}"/>
              </a:ext>
            </a:extLst>
          </p:cNvPr>
          <p:cNvSpPr/>
          <p:nvPr/>
        </p:nvSpPr>
        <p:spPr>
          <a:xfrm>
            <a:off x="3042097" y="1490953"/>
            <a:ext cx="1194318" cy="317241"/>
          </a:xfrm>
          <a:prstGeom prst="roundRect">
            <a:avLst/>
          </a:prstGeom>
          <a:solidFill>
            <a:srgbClr val="FDE0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70C0"/>
                </a:solidFill>
              </a:rPr>
              <a:t>Question</a:t>
            </a:r>
          </a:p>
        </p:txBody>
      </p:sp>
      <p:sp>
        <p:nvSpPr>
          <p:cNvPr id="6" name="Rectangle: Rounded Corners 5">
            <a:extLst>
              <a:ext uri="{FF2B5EF4-FFF2-40B4-BE49-F238E27FC236}">
                <a16:creationId xmlns:a16="http://schemas.microsoft.com/office/drawing/2014/main" id="{488075DA-DFC8-6439-B942-58B3AB7C3E5F}"/>
              </a:ext>
            </a:extLst>
          </p:cNvPr>
          <p:cNvSpPr/>
          <p:nvPr/>
        </p:nvSpPr>
        <p:spPr>
          <a:xfrm>
            <a:off x="3042097" y="2201052"/>
            <a:ext cx="1194318" cy="317241"/>
          </a:xfrm>
          <a:prstGeom prst="roundRect">
            <a:avLst/>
          </a:prstGeom>
          <a:solidFill>
            <a:srgbClr val="FDE0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70C0"/>
                </a:solidFill>
              </a:rPr>
              <a:t>Context</a:t>
            </a:r>
          </a:p>
        </p:txBody>
      </p:sp>
      <p:sp>
        <p:nvSpPr>
          <p:cNvPr id="7" name="Rectangle: Rounded Corners 6">
            <a:extLst>
              <a:ext uri="{FF2B5EF4-FFF2-40B4-BE49-F238E27FC236}">
                <a16:creationId xmlns:a16="http://schemas.microsoft.com/office/drawing/2014/main" id="{207E2408-1F8B-1101-54CE-B15BC7B6F929}"/>
              </a:ext>
            </a:extLst>
          </p:cNvPr>
          <p:cNvSpPr/>
          <p:nvPr/>
        </p:nvSpPr>
        <p:spPr>
          <a:xfrm>
            <a:off x="4967821" y="1688843"/>
            <a:ext cx="1828800" cy="369332"/>
          </a:xfrm>
          <a:prstGeom prst="roundRect">
            <a:avLst/>
          </a:prstGeom>
          <a:solidFill>
            <a:srgbClr val="FFF5D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QA Model</a:t>
            </a:r>
          </a:p>
        </p:txBody>
      </p:sp>
      <p:sp>
        <p:nvSpPr>
          <p:cNvPr id="8" name="Rectangle: Rounded Corners 7">
            <a:extLst>
              <a:ext uri="{FF2B5EF4-FFF2-40B4-BE49-F238E27FC236}">
                <a16:creationId xmlns:a16="http://schemas.microsoft.com/office/drawing/2014/main" id="{0ECC918B-3D25-DD5A-3C1F-4FAC442BB8B6}"/>
              </a:ext>
            </a:extLst>
          </p:cNvPr>
          <p:cNvSpPr/>
          <p:nvPr/>
        </p:nvSpPr>
        <p:spPr>
          <a:xfrm>
            <a:off x="7211171" y="1714888"/>
            <a:ext cx="1194318" cy="317241"/>
          </a:xfrm>
          <a:prstGeom prst="roundRect">
            <a:avLst/>
          </a:prstGeom>
          <a:solidFill>
            <a:srgbClr val="FDE0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70C0"/>
                </a:solidFill>
              </a:rPr>
              <a:t>Answer</a:t>
            </a:r>
          </a:p>
        </p:txBody>
      </p:sp>
      <p:cxnSp>
        <p:nvCxnSpPr>
          <p:cNvPr id="10" name="Straight Arrow Connector 9">
            <a:extLst>
              <a:ext uri="{FF2B5EF4-FFF2-40B4-BE49-F238E27FC236}">
                <a16:creationId xmlns:a16="http://schemas.microsoft.com/office/drawing/2014/main" id="{FC022CDC-8C5C-3E16-3D84-F52705EA6F67}"/>
              </a:ext>
            </a:extLst>
          </p:cNvPr>
          <p:cNvCxnSpPr>
            <a:cxnSpLocks/>
          </p:cNvCxnSpPr>
          <p:nvPr/>
        </p:nvCxnSpPr>
        <p:spPr>
          <a:xfrm>
            <a:off x="4236415" y="1640925"/>
            <a:ext cx="731406" cy="2239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C15CC5A-3E3A-128C-3BCC-5B5F703C4FC0}"/>
              </a:ext>
            </a:extLst>
          </p:cNvPr>
          <p:cNvCxnSpPr>
            <a:cxnSpLocks/>
            <a:stCxn id="6" idx="3"/>
          </p:cNvCxnSpPr>
          <p:nvPr/>
        </p:nvCxnSpPr>
        <p:spPr>
          <a:xfrm flipV="1">
            <a:off x="4236415" y="1921527"/>
            <a:ext cx="731406" cy="4381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753727A-CA97-936F-4FCF-5997096A0ABF}"/>
              </a:ext>
            </a:extLst>
          </p:cNvPr>
          <p:cNvCxnSpPr>
            <a:cxnSpLocks/>
          </p:cNvCxnSpPr>
          <p:nvPr/>
        </p:nvCxnSpPr>
        <p:spPr>
          <a:xfrm>
            <a:off x="6815483" y="1858970"/>
            <a:ext cx="3956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B24BF1EC-BFF9-A187-DB3F-FC8BFF6C239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372634" y="2979059"/>
            <a:ext cx="4871344" cy="2225928"/>
          </a:xfrm>
          <a:prstGeom prst="rect">
            <a:avLst/>
          </a:prstGeom>
        </p:spPr>
      </p:pic>
      <p:sp>
        <p:nvSpPr>
          <p:cNvPr id="29" name="TextBox 28">
            <a:extLst>
              <a:ext uri="{FF2B5EF4-FFF2-40B4-BE49-F238E27FC236}">
                <a16:creationId xmlns:a16="http://schemas.microsoft.com/office/drawing/2014/main" id="{B2B24B65-E97A-CCA9-EC44-A0689B749279}"/>
              </a:ext>
            </a:extLst>
          </p:cNvPr>
          <p:cNvSpPr txBox="1"/>
          <p:nvPr/>
        </p:nvSpPr>
        <p:spPr>
          <a:xfrm>
            <a:off x="2668555" y="1056307"/>
            <a:ext cx="6097554" cy="369332"/>
          </a:xfrm>
          <a:prstGeom prst="rect">
            <a:avLst/>
          </a:prstGeom>
          <a:noFill/>
        </p:spPr>
        <p:txBody>
          <a:bodyPr wrap="square">
            <a:spAutoFit/>
          </a:bodyPr>
          <a:lstStyle/>
          <a:p>
            <a:pPr algn="ctr"/>
            <a:r>
              <a:rPr lang="en-US" sz="1800" dirty="0">
                <a:solidFill>
                  <a:srgbClr val="000000"/>
                </a:solidFill>
                <a:latin typeface="MinionPro-Regular"/>
                <a:ea typeface="Calibri" panose="020F0502020204030204" pitchFamily="34" charset="0"/>
                <a:cs typeface="Arial" panose="020B0604020202020204" pitchFamily="34" charset="0"/>
              </a:rPr>
              <a:t>S</a:t>
            </a:r>
            <a:r>
              <a:rPr lang="en-US" sz="1800" dirty="0">
                <a:solidFill>
                  <a:srgbClr val="000000"/>
                </a:solidFill>
                <a:effectLst/>
                <a:latin typeface="MinionPro-Regular"/>
                <a:ea typeface="Calibri" panose="020F0502020204030204" pitchFamily="34" charset="0"/>
                <a:cs typeface="Arial" panose="020B0604020202020204" pitchFamily="34" charset="0"/>
              </a:rPr>
              <a:t>imple </a:t>
            </a:r>
            <a:r>
              <a:rPr lang="en-US" sz="1800" dirty="0">
                <a:solidFill>
                  <a:srgbClr val="000000"/>
                </a:solidFill>
                <a:latin typeface="MinionPro-Regular"/>
                <a:ea typeface="Calibri" panose="020F0502020204030204" pitchFamily="34" charset="0"/>
                <a:cs typeface="Arial" panose="020B0604020202020204" pitchFamily="34" charset="0"/>
              </a:rPr>
              <a:t>A</a:t>
            </a:r>
            <a:r>
              <a:rPr lang="en-US" sz="1800" dirty="0">
                <a:solidFill>
                  <a:srgbClr val="000000"/>
                </a:solidFill>
                <a:effectLst/>
                <a:latin typeface="MinionPro-Regular"/>
                <a:ea typeface="Calibri" panose="020F0502020204030204" pitchFamily="34" charset="0"/>
                <a:cs typeface="Arial" panose="020B0604020202020204" pitchFamily="34" charset="0"/>
              </a:rPr>
              <a:t>nswer </a:t>
            </a:r>
            <a:r>
              <a:rPr lang="en-US" sz="1800" dirty="0">
                <a:solidFill>
                  <a:srgbClr val="000000"/>
                </a:solidFill>
                <a:latin typeface="MinionPro-Regular"/>
                <a:ea typeface="Calibri" panose="020F0502020204030204" pitchFamily="34" charset="0"/>
                <a:cs typeface="Arial" panose="020B0604020202020204" pitchFamily="34" charset="0"/>
              </a:rPr>
              <a:t>Ex</a:t>
            </a:r>
            <a:r>
              <a:rPr lang="en-US" sz="1800" dirty="0">
                <a:solidFill>
                  <a:srgbClr val="000000"/>
                </a:solidFill>
                <a:effectLst/>
                <a:latin typeface="MinionPro-Regular"/>
                <a:ea typeface="Calibri" panose="020F0502020204030204" pitchFamily="34" charset="0"/>
                <a:cs typeface="Arial" panose="020B0604020202020204" pitchFamily="34" charset="0"/>
              </a:rPr>
              <a:t>traction </a:t>
            </a:r>
            <a:endParaRPr lang="en-US" sz="1800" dirty="0">
              <a:solidFill>
                <a:schemeClr val="tx1"/>
              </a:solidFill>
            </a:endParaRPr>
          </a:p>
        </p:txBody>
      </p:sp>
      <p:sp>
        <p:nvSpPr>
          <p:cNvPr id="41" name="TextBox 40">
            <a:extLst>
              <a:ext uri="{FF2B5EF4-FFF2-40B4-BE49-F238E27FC236}">
                <a16:creationId xmlns:a16="http://schemas.microsoft.com/office/drawing/2014/main" id="{AB0A914D-385F-8A1A-8884-0B73B0F2D97F}"/>
              </a:ext>
            </a:extLst>
          </p:cNvPr>
          <p:cNvSpPr txBox="1"/>
          <p:nvPr/>
        </p:nvSpPr>
        <p:spPr>
          <a:xfrm>
            <a:off x="2759529" y="2574165"/>
            <a:ext cx="6097554" cy="369332"/>
          </a:xfrm>
          <a:prstGeom prst="rect">
            <a:avLst/>
          </a:prstGeom>
          <a:noFill/>
        </p:spPr>
        <p:txBody>
          <a:bodyPr wrap="square">
            <a:spAutoFit/>
          </a:bodyPr>
          <a:lstStyle/>
          <a:p>
            <a:pPr algn="ctr"/>
            <a:r>
              <a:rPr lang="en-US" dirty="0">
                <a:solidFill>
                  <a:schemeClr val="tx1"/>
                </a:solidFill>
              </a:rPr>
              <a:t>Reality QA System </a:t>
            </a:r>
          </a:p>
        </p:txBody>
      </p:sp>
      <p:pic>
        <p:nvPicPr>
          <p:cNvPr id="3" name="3-ch-4-retriever-reader-approach-p-1_lS0CPBS7">
            <a:hlinkClick r:id="" action="ppaction://media"/>
            <a:extLst>
              <a:ext uri="{FF2B5EF4-FFF2-40B4-BE49-F238E27FC236}">
                <a16:creationId xmlns:a16="http://schemas.microsoft.com/office/drawing/2014/main" id="{52F5BC4F-49E6-270D-40CE-74D3F3087E1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12570" y="208059"/>
            <a:ext cx="487363" cy="487363"/>
          </a:xfrm>
          <a:prstGeom prst="rect">
            <a:avLst/>
          </a:prstGeom>
        </p:spPr>
      </p:pic>
    </p:spTree>
    <p:custDataLst>
      <p:tags r:id="rId1"/>
    </p:custDataLst>
    <p:extLst>
      <p:ext uri="{BB962C8B-B14F-4D97-AF65-F5344CB8AC3E}">
        <p14:creationId xmlns:p14="http://schemas.microsoft.com/office/powerpoint/2010/main" val="1862351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barn(inVertical)">
                                      <p:cBhvr>
                                        <p:cTn id="11" dur="500"/>
                                        <p:tgtEl>
                                          <p:spTgt spid="2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left)">
                                      <p:cBhvr>
                                        <p:cTn id="24" dur="500"/>
                                        <p:tgtEl>
                                          <p:spTgt spid="10"/>
                                        </p:tgtEl>
                                      </p:cBhvr>
                                    </p:animEffect>
                                  </p:childTnLst>
                                </p:cTn>
                              </p:par>
                              <p:par>
                                <p:cTn id="25" presetID="22" presetClass="entr" presetSubtype="8"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left)">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left)">
                                      <p:cBhvr>
                                        <p:cTn id="35" dur="500"/>
                                        <p:tgtEl>
                                          <p:spTgt spid="14"/>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wipe(left)">
                                      <p:cBhvr>
                                        <p:cTn id="38" dur="500"/>
                                        <p:tgtEl>
                                          <p:spTgt spid="8"/>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barn(inVertical)">
                                      <p:cBhvr>
                                        <p:cTn id="43" dur="500"/>
                                        <p:tgtEl>
                                          <p:spTgt spid="41"/>
                                        </p:tgtEl>
                                      </p:cBhvr>
                                    </p:animEffect>
                                  </p:childTnLst>
                                </p:cTn>
                              </p:par>
                            </p:childTnLst>
                          </p:cTn>
                        </p:par>
                      </p:childTnLst>
                    </p:cTn>
                  </p:par>
                  <p:par>
                    <p:cTn id="44" fill="hold">
                      <p:stCondLst>
                        <p:cond delay="indefinite"/>
                      </p:stCondLst>
                      <p:childTnLst>
                        <p:par>
                          <p:cTn id="45" fill="hold">
                            <p:stCondLst>
                              <p:cond delay="0"/>
                            </p:stCondLst>
                            <p:childTnLst>
                              <p:par>
                                <p:cTn id="46" presetID="16" presetClass="entr" presetSubtype="21" fill="hold" nodeType="click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barn(inVertical)">
                                      <p:cBhvr>
                                        <p:cTn id="48" dur="500"/>
                                        <p:tgtEl>
                                          <p:spTgt spid="26"/>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27">
                                            <p:txEl>
                                              <p:pRg st="12" end="12"/>
                                            </p:txEl>
                                          </p:spTgt>
                                        </p:tgtEl>
                                        <p:attrNameLst>
                                          <p:attrName>style.visibility</p:attrName>
                                        </p:attrNameLst>
                                      </p:cBhvr>
                                      <p:to>
                                        <p:strVal val="visible"/>
                                      </p:to>
                                    </p:set>
                                    <p:animEffect transition="in" filter="fade">
                                      <p:cBhvr>
                                        <p:cTn id="53" dur="1000"/>
                                        <p:tgtEl>
                                          <p:spTgt spid="27">
                                            <p:txEl>
                                              <p:pRg st="12" end="12"/>
                                            </p:txEl>
                                          </p:spTgt>
                                        </p:tgtEl>
                                      </p:cBhvr>
                                    </p:animEffect>
                                    <p:anim calcmode="lin" valueType="num">
                                      <p:cBhvr>
                                        <p:cTn id="54" dur="1000" fill="hold"/>
                                        <p:tgtEl>
                                          <p:spTgt spid="27">
                                            <p:txEl>
                                              <p:pRg st="12" end="12"/>
                                            </p:txEl>
                                          </p:spTgt>
                                        </p:tgtEl>
                                        <p:attrNameLst>
                                          <p:attrName>ppt_x</p:attrName>
                                        </p:attrNameLst>
                                      </p:cBhvr>
                                      <p:tavLst>
                                        <p:tav tm="0">
                                          <p:val>
                                            <p:strVal val="#ppt_x"/>
                                          </p:val>
                                        </p:tav>
                                        <p:tav tm="100000">
                                          <p:val>
                                            <p:strVal val="#ppt_x"/>
                                          </p:val>
                                        </p:tav>
                                      </p:tavLst>
                                    </p:anim>
                                    <p:anim calcmode="lin" valueType="num">
                                      <p:cBhvr>
                                        <p:cTn id="55" dur="1000" fill="hold"/>
                                        <p:tgtEl>
                                          <p:spTgt spid="27">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27">
                                            <p:txEl>
                                              <p:pRg st="13" end="13"/>
                                            </p:txEl>
                                          </p:spTgt>
                                        </p:tgtEl>
                                        <p:attrNameLst>
                                          <p:attrName>style.visibility</p:attrName>
                                        </p:attrNameLst>
                                      </p:cBhvr>
                                      <p:to>
                                        <p:strVal val="visible"/>
                                      </p:to>
                                    </p:set>
                                    <p:animEffect transition="in" filter="fade">
                                      <p:cBhvr>
                                        <p:cTn id="60" dur="1000"/>
                                        <p:tgtEl>
                                          <p:spTgt spid="27">
                                            <p:txEl>
                                              <p:pRg st="13" end="13"/>
                                            </p:txEl>
                                          </p:spTgt>
                                        </p:tgtEl>
                                      </p:cBhvr>
                                    </p:animEffect>
                                    <p:anim calcmode="lin" valueType="num">
                                      <p:cBhvr>
                                        <p:cTn id="61" dur="1000" fill="hold"/>
                                        <p:tgtEl>
                                          <p:spTgt spid="27">
                                            <p:txEl>
                                              <p:pRg st="13" end="13"/>
                                            </p:txEl>
                                          </p:spTgt>
                                        </p:tgtEl>
                                        <p:attrNameLst>
                                          <p:attrName>ppt_x</p:attrName>
                                        </p:attrNameLst>
                                      </p:cBhvr>
                                      <p:tavLst>
                                        <p:tav tm="0">
                                          <p:val>
                                            <p:strVal val="#ppt_x"/>
                                          </p:val>
                                        </p:tav>
                                        <p:tav tm="100000">
                                          <p:val>
                                            <p:strVal val="#ppt_x"/>
                                          </p:val>
                                        </p:tav>
                                      </p:tavLst>
                                    </p:anim>
                                    <p:anim calcmode="lin" valueType="num">
                                      <p:cBhvr>
                                        <p:cTn id="62" dur="1000" fill="hold"/>
                                        <p:tgtEl>
                                          <p:spTgt spid="27">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27">
                                            <p:txEl>
                                              <p:pRg st="14" end="14"/>
                                            </p:txEl>
                                          </p:spTgt>
                                        </p:tgtEl>
                                        <p:attrNameLst>
                                          <p:attrName>style.visibility</p:attrName>
                                        </p:attrNameLst>
                                      </p:cBhvr>
                                      <p:to>
                                        <p:strVal val="visible"/>
                                      </p:to>
                                    </p:set>
                                    <p:animEffect transition="in" filter="fade">
                                      <p:cBhvr>
                                        <p:cTn id="67" dur="1000"/>
                                        <p:tgtEl>
                                          <p:spTgt spid="27">
                                            <p:txEl>
                                              <p:pRg st="14" end="14"/>
                                            </p:txEl>
                                          </p:spTgt>
                                        </p:tgtEl>
                                      </p:cBhvr>
                                    </p:animEffect>
                                    <p:anim calcmode="lin" valueType="num">
                                      <p:cBhvr>
                                        <p:cTn id="68" dur="1000" fill="hold"/>
                                        <p:tgtEl>
                                          <p:spTgt spid="27">
                                            <p:txEl>
                                              <p:pRg st="14" end="14"/>
                                            </p:txEl>
                                          </p:spTgt>
                                        </p:tgtEl>
                                        <p:attrNameLst>
                                          <p:attrName>ppt_x</p:attrName>
                                        </p:attrNameLst>
                                      </p:cBhvr>
                                      <p:tavLst>
                                        <p:tav tm="0">
                                          <p:val>
                                            <p:strVal val="#ppt_x"/>
                                          </p:val>
                                        </p:tav>
                                        <p:tav tm="100000">
                                          <p:val>
                                            <p:strVal val="#ppt_x"/>
                                          </p:val>
                                        </p:tav>
                                      </p:tavLst>
                                    </p:anim>
                                    <p:anim calcmode="lin" valueType="num">
                                      <p:cBhvr>
                                        <p:cTn id="69" dur="1000" fill="hold"/>
                                        <p:tgtEl>
                                          <p:spTgt spid="27">
                                            <p:txEl>
                                              <p:pRg st="14" end="1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0" fill="hold" display="0">
                  <p:stCondLst>
                    <p:cond delay="indefinite"/>
                  </p:stCondLst>
                  <p:endCondLst>
                    <p:cond evt="onStopAudio" delay="0">
                      <p:tgtEl>
                        <p:sldTgt/>
                      </p:tgtEl>
                    </p:cond>
                  </p:endCondLst>
                </p:cTn>
                <p:tgtEl>
                  <p:spTgt spid="3"/>
                </p:tgtEl>
              </p:cMediaNode>
            </p:audio>
          </p:childTnLst>
        </p:cTn>
      </p:par>
    </p:tnLst>
    <p:bldLst>
      <p:bldP spid="27" grpId="0" uiExpand="1" build="p"/>
      <p:bldP spid="5" grpId="0" animBg="1"/>
      <p:bldP spid="6" grpId="0" animBg="1"/>
      <p:bldP spid="7" grpId="0" animBg="1"/>
      <p:bldP spid="8" grpId="0" animBg="1"/>
      <p:bldP spid="29" grpId="0"/>
      <p:bldP spid="4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D8604-2683-9074-EE7E-F7B8BBD7F7BA}"/>
              </a:ext>
            </a:extLst>
          </p:cNvPr>
          <p:cNvSpPr>
            <a:spLocks noGrp="1"/>
          </p:cNvSpPr>
          <p:nvPr>
            <p:ph type="title"/>
          </p:nvPr>
        </p:nvSpPr>
        <p:spPr/>
        <p:txBody>
          <a:bodyPr/>
          <a:lstStyle/>
          <a:p>
            <a:r>
              <a:rPr lang="en-US" dirty="0"/>
              <a:t>Putting it all together</a:t>
            </a:r>
          </a:p>
        </p:txBody>
      </p:sp>
      <p:sp>
        <p:nvSpPr>
          <p:cNvPr id="3" name="Content Placeholder 2">
            <a:extLst>
              <a:ext uri="{FF2B5EF4-FFF2-40B4-BE49-F238E27FC236}">
                <a16:creationId xmlns:a16="http://schemas.microsoft.com/office/drawing/2014/main" id="{7F3DDD83-0324-011F-D709-B06C3E156EC0}"/>
              </a:ext>
            </a:extLst>
          </p:cNvPr>
          <p:cNvSpPr>
            <a:spLocks noGrp="1"/>
          </p:cNvSpPr>
          <p:nvPr>
            <p:ph sz="quarter" idx="10"/>
          </p:nvPr>
        </p:nvSpPr>
        <p:spPr/>
        <p:txBody>
          <a:bodyPr/>
          <a:lstStyle/>
          <a:p>
            <a:r>
              <a:rPr lang="en-US" dirty="0"/>
              <a:t>Haystack Pipeline: provides an abstraction that allows us to combine retrievers, readers, and other components as a graph.</a:t>
            </a:r>
          </a:p>
        </p:txBody>
      </p:sp>
      <p:pic>
        <p:nvPicPr>
          <p:cNvPr id="4" name="Picture 3">
            <a:extLst>
              <a:ext uri="{FF2B5EF4-FFF2-40B4-BE49-F238E27FC236}">
                <a16:creationId xmlns:a16="http://schemas.microsoft.com/office/drawing/2014/main" id="{66953827-499A-AE69-47B8-558520D3FA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5730" y="2176904"/>
            <a:ext cx="4612982" cy="1030688"/>
          </a:xfrm>
          <a:prstGeom prst="rect">
            <a:avLst/>
          </a:prstGeom>
        </p:spPr>
      </p:pic>
      <p:pic>
        <p:nvPicPr>
          <p:cNvPr id="5" name="Picture 4">
            <a:extLst>
              <a:ext uri="{FF2B5EF4-FFF2-40B4-BE49-F238E27FC236}">
                <a16:creationId xmlns:a16="http://schemas.microsoft.com/office/drawing/2014/main" id="{A0BD5BFB-E13D-713F-C7F3-6CDFB3DBE949}"/>
              </a:ext>
            </a:extLst>
          </p:cNvPr>
          <p:cNvPicPr>
            <a:picLocks noChangeAspect="1"/>
          </p:cNvPicPr>
          <p:nvPr/>
        </p:nvPicPr>
        <p:blipFill rotWithShape="1">
          <a:blip r:embed="rId5">
            <a:extLst>
              <a:ext uri="{28A0092B-C50C-407E-A947-70E740481C1C}">
                <a14:useLocalDpi xmlns:a14="http://schemas.microsoft.com/office/drawing/2010/main" val="0"/>
              </a:ext>
            </a:extLst>
          </a:blip>
          <a:srcRect b="57170"/>
          <a:stretch/>
        </p:blipFill>
        <p:spPr>
          <a:xfrm>
            <a:off x="2261055" y="3154533"/>
            <a:ext cx="7161241" cy="1576493"/>
          </a:xfrm>
          <a:prstGeom prst="rect">
            <a:avLst/>
          </a:prstGeom>
        </p:spPr>
      </p:pic>
      <p:pic>
        <p:nvPicPr>
          <p:cNvPr id="6" name="Picture 5">
            <a:extLst>
              <a:ext uri="{FF2B5EF4-FFF2-40B4-BE49-F238E27FC236}">
                <a16:creationId xmlns:a16="http://schemas.microsoft.com/office/drawing/2014/main" id="{4B65CAD2-1582-14DB-14F2-5E3C134E4500}"/>
              </a:ext>
            </a:extLst>
          </p:cNvPr>
          <p:cNvPicPr>
            <a:picLocks noChangeAspect="1"/>
          </p:cNvPicPr>
          <p:nvPr/>
        </p:nvPicPr>
        <p:blipFill rotWithShape="1">
          <a:blip r:embed="rId5">
            <a:extLst>
              <a:ext uri="{28A0092B-C50C-407E-A947-70E740481C1C}">
                <a14:useLocalDpi xmlns:a14="http://schemas.microsoft.com/office/drawing/2010/main" val="0"/>
              </a:ext>
            </a:extLst>
          </a:blip>
          <a:srcRect t="42830"/>
          <a:stretch/>
        </p:blipFill>
        <p:spPr>
          <a:xfrm>
            <a:off x="2261055" y="4731026"/>
            <a:ext cx="7161241" cy="2104300"/>
          </a:xfrm>
          <a:prstGeom prst="rect">
            <a:avLst/>
          </a:prstGeom>
        </p:spPr>
      </p:pic>
      <p:sp>
        <p:nvSpPr>
          <p:cNvPr id="7" name="Rectangle 6">
            <a:extLst>
              <a:ext uri="{FF2B5EF4-FFF2-40B4-BE49-F238E27FC236}">
                <a16:creationId xmlns:a16="http://schemas.microsoft.com/office/drawing/2014/main" id="{78D003DA-7D6F-D0A8-FBBD-4576CBDD6F1B}"/>
              </a:ext>
            </a:extLst>
          </p:cNvPr>
          <p:cNvSpPr/>
          <p:nvPr/>
        </p:nvSpPr>
        <p:spPr>
          <a:xfrm>
            <a:off x="2769704" y="3564295"/>
            <a:ext cx="561325" cy="167951"/>
          </a:xfrm>
          <a:prstGeom prst="rect">
            <a:avLst/>
          </a:prstGeom>
          <a:solidFill>
            <a:schemeClr val="accent4">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8" name="Rectangle 7">
            <a:extLst>
              <a:ext uri="{FF2B5EF4-FFF2-40B4-BE49-F238E27FC236}">
                <a16:creationId xmlns:a16="http://schemas.microsoft.com/office/drawing/2014/main" id="{B14BA6D9-BC4D-7589-1687-E2091D6C2A3C}"/>
              </a:ext>
            </a:extLst>
          </p:cNvPr>
          <p:cNvSpPr/>
          <p:nvPr/>
        </p:nvSpPr>
        <p:spPr>
          <a:xfrm>
            <a:off x="3331029" y="3564295"/>
            <a:ext cx="718457" cy="167951"/>
          </a:xfrm>
          <a:prstGeom prst="rect">
            <a:avLst/>
          </a:prstGeom>
          <a:solidFill>
            <a:schemeClr val="accent6">
              <a:lumMod val="75000"/>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9" name="Rectangle 8">
            <a:extLst>
              <a:ext uri="{FF2B5EF4-FFF2-40B4-BE49-F238E27FC236}">
                <a16:creationId xmlns:a16="http://schemas.microsoft.com/office/drawing/2014/main" id="{82012F71-34FB-283F-0D97-557D950563CA}"/>
              </a:ext>
            </a:extLst>
          </p:cNvPr>
          <p:cNvSpPr/>
          <p:nvPr/>
        </p:nvSpPr>
        <p:spPr>
          <a:xfrm>
            <a:off x="3331029" y="3693874"/>
            <a:ext cx="3582955" cy="157567"/>
          </a:xfrm>
          <a:prstGeom prst="rect">
            <a:avLst/>
          </a:prstGeom>
          <a:solidFill>
            <a:srgbClr val="7030A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Tree>
    <p:custDataLst>
      <p:tags r:id="rId1"/>
    </p:custDataLst>
    <p:extLst>
      <p:ext uri="{BB962C8B-B14F-4D97-AF65-F5344CB8AC3E}">
        <p14:creationId xmlns:p14="http://schemas.microsoft.com/office/powerpoint/2010/main" val="2142214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arn(inVertic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left)">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wipe(left)">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1"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up)">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P spid="8" grpId="0" animBg="1"/>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761A4-D615-57B9-7188-F17CFB957E78}"/>
              </a:ext>
            </a:extLst>
          </p:cNvPr>
          <p:cNvSpPr>
            <a:spLocks noGrp="1"/>
          </p:cNvSpPr>
          <p:nvPr>
            <p:ph type="title"/>
          </p:nvPr>
        </p:nvSpPr>
        <p:spPr/>
        <p:txBody>
          <a:bodyPr/>
          <a:lstStyle/>
          <a:p>
            <a:r>
              <a:rPr lang="fr-FR" dirty="0"/>
              <a:t>Dense Passage </a:t>
            </a:r>
            <a:r>
              <a:rPr lang="en-US" dirty="0"/>
              <a:t>Retrieval</a:t>
            </a:r>
            <a:r>
              <a:rPr lang="fr-FR" dirty="0"/>
              <a:t> (DPR)</a:t>
            </a:r>
            <a:endParaRPr lang="en-US" dirty="0"/>
          </a:p>
        </p:txBody>
      </p:sp>
      <p:sp>
        <p:nvSpPr>
          <p:cNvPr id="3" name="Content Placeholder 2">
            <a:extLst>
              <a:ext uri="{FF2B5EF4-FFF2-40B4-BE49-F238E27FC236}">
                <a16:creationId xmlns:a16="http://schemas.microsoft.com/office/drawing/2014/main" id="{308FD97C-3C9B-0EEE-8688-55D585A0F22C}"/>
              </a:ext>
            </a:extLst>
          </p:cNvPr>
          <p:cNvSpPr>
            <a:spLocks noGrp="1"/>
          </p:cNvSpPr>
          <p:nvPr>
            <p:ph sz="quarter" idx="10"/>
          </p:nvPr>
        </p:nvSpPr>
        <p:spPr/>
        <p:txBody>
          <a:bodyPr/>
          <a:lstStyle/>
          <a:p>
            <a:r>
              <a:rPr lang="en-US" dirty="0"/>
              <a:t> Limitation of sparse retrievers like BM25</a:t>
            </a:r>
          </a:p>
          <a:p>
            <a:pPr lvl="1"/>
            <a:r>
              <a:rPr lang="en-US" dirty="0"/>
              <a:t>Can fail to capture the relevant documents </a:t>
            </a:r>
            <a:r>
              <a:rPr lang="en-US" dirty="0">
                <a:sym typeface="Wingdings" panose="05000000000000000000" pitchFamily="2" charset="2"/>
              </a:rPr>
              <a:t> </a:t>
            </a:r>
            <a:r>
              <a:rPr lang="en-US" dirty="0"/>
              <a:t>if the user query contains terms that don’t match exactly those of the review. </a:t>
            </a:r>
          </a:p>
          <a:p>
            <a:r>
              <a:rPr lang="en-US" dirty="0"/>
              <a:t>Dense embeddings </a:t>
            </a:r>
            <a:r>
              <a:rPr lang="en-US" dirty="0">
                <a:sym typeface="Wingdings" panose="05000000000000000000" pitchFamily="2" charset="2"/>
              </a:rPr>
              <a:t> </a:t>
            </a:r>
            <a:r>
              <a:rPr lang="en-US" dirty="0"/>
              <a:t>Dense Passage Retrieval (DPR):</a:t>
            </a:r>
          </a:p>
          <a:p>
            <a:pPr lvl="1"/>
            <a:r>
              <a:rPr lang="en-US" dirty="0"/>
              <a:t>The main idea behind DPR is to use two BERT models as encoders for the question and the passage. </a:t>
            </a:r>
          </a:p>
          <a:p>
            <a:pPr lvl="1"/>
            <a:r>
              <a:rPr lang="en-US" dirty="0"/>
              <a:t>These encoders map the input text into a d-dimensional vector representation of the Classification token. </a:t>
            </a:r>
          </a:p>
          <a:p>
            <a:endParaRPr lang="en-US" dirty="0"/>
          </a:p>
        </p:txBody>
      </p:sp>
      <p:pic>
        <p:nvPicPr>
          <p:cNvPr id="4" name="Picture 3" descr="Diagram&#10;&#10;Description automatically generated">
            <a:extLst>
              <a:ext uri="{FF2B5EF4-FFF2-40B4-BE49-F238E27FC236}">
                <a16:creationId xmlns:a16="http://schemas.microsoft.com/office/drawing/2014/main" id="{FB2C0D02-D11B-69B8-CDCB-9387C3B9C771}"/>
              </a:ext>
            </a:extLst>
          </p:cNvPr>
          <p:cNvPicPr>
            <a:picLocks noChangeAspect="1"/>
          </p:cNvPicPr>
          <p:nvPr/>
        </p:nvPicPr>
        <p:blipFill rotWithShape="1">
          <a:blip r:embed="rId4">
            <a:extLst>
              <a:ext uri="{28A0092B-C50C-407E-A947-70E740481C1C}">
                <a14:useLocalDpi xmlns:a14="http://schemas.microsoft.com/office/drawing/2010/main" val="0"/>
              </a:ext>
            </a:extLst>
          </a:blip>
          <a:srcRect t="60194"/>
          <a:stretch/>
        </p:blipFill>
        <p:spPr>
          <a:xfrm>
            <a:off x="7432725" y="5525588"/>
            <a:ext cx="3707296" cy="1332411"/>
          </a:xfrm>
          <a:prstGeom prst="rect">
            <a:avLst/>
          </a:prstGeom>
        </p:spPr>
      </p:pic>
      <p:pic>
        <p:nvPicPr>
          <p:cNvPr id="9" name="Picture 8" descr="Diagram&#10;&#10;Description automatically generated">
            <a:extLst>
              <a:ext uri="{FF2B5EF4-FFF2-40B4-BE49-F238E27FC236}">
                <a16:creationId xmlns:a16="http://schemas.microsoft.com/office/drawing/2014/main" id="{E824078F-F41C-58C0-2C0A-1CDB29DA2A43}"/>
              </a:ext>
            </a:extLst>
          </p:cNvPr>
          <p:cNvPicPr>
            <a:picLocks noChangeAspect="1"/>
          </p:cNvPicPr>
          <p:nvPr/>
        </p:nvPicPr>
        <p:blipFill rotWithShape="1">
          <a:blip r:embed="rId4">
            <a:extLst>
              <a:ext uri="{28A0092B-C50C-407E-A947-70E740481C1C}">
                <a14:useLocalDpi xmlns:a14="http://schemas.microsoft.com/office/drawing/2010/main" val="0"/>
              </a:ext>
            </a:extLst>
          </a:blip>
          <a:srcRect b="39806"/>
          <a:stretch/>
        </p:blipFill>
        <p:spPr>
          <a:xfrm>
            <a:off x="7432725" y="3510730"/>
            <a:ext cx="3707296" cy="2014858"/>
          </a:xfrm>
          <a:prstGeom prst="rect">
            <a:avLst/>
          </a:prstGeom>
        </p:spPr>
      </p:pic>
    </p:spTree>
    <p:custDataLst>
      <p:tags r:id="rId1"/>
    </p:custDataLst>
    <p:extLst>
      <p:ext uri="{BB962C8B-B14F-4D97-AF65-F5344CB8AC3E}">
        <p14:creationId xmlns:p14="http://schemas.microsoft.com/office/powerpoint/2010/main" val="898667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1" presetID="22" presetClass="entr" presetSubtype="4" fill="hold"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ipe(down)">
                                      <p:cBhvr>
                                        <p:cTn id="33" dur="500"/>
                                        <p:tgtEl>
                                          <p:spTgt spid="4"/>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fade">
                                      <p:cBhvr>
                                        <p:cTn id="38" dur="1000"/>
                                        <p:tgtEl>
                                          <p:spTgt spid="3">
                                            <p:txEl>
                                              <p:pRg st="4" end="4"/>
                                            </p:txEl>
                                          </p:spTgt>
                                        </p:tgtEl>
                                      </p:cBhvr>
                                    </p:animEffect>
                                    <p:anim calcmode="lin" valueType="num">
                                      <p:cBhvr>
                                        <p:cTn id="3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4" end="4"/>
                                            </p:txEl>
                                          </p:spTgt>
                                        </p:tgtEl>
                                        <p:attrNameLst>
                                          <p:attrName>ppt_y</p:attrName>
                                        </p:attrNameLst>
                                      </p:cBhvr>
                                      <p:tavLst>
                                        <p:tav tm="0">
                                          <p:val>
                                            <p:strVal val="#ppt_y+.1"/>
                                          </p:val>
                                        </p:tav>
                                        <p:tav tm="100000">
                                          <p:val>
                                            <p:strVal val="#ppt_y"/>
                                          </p:val>
                                        </p:tav>
                                      </p:tavLst>
                                    </p:anim>
                                  </p:childTnLst>
                                </p:cTn>
                              </p:par>
                              <p:par>
                                <p:cTn id="41" presetID="22" presetClass="entr" presetSubtype="4" fill="hold"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wipe(down)">
                                      <p:cBhvr>
                                        <p:cTn id="4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1566F-6446-FD87-D5B6-D59A86F20F07}"/>
              </a:ext>
            </a:extLst>
          </p:cNvPr>
          <p:cNvSpPr>
            <a:spLocks noGrp="1"/>
          </p:cNvSpPr>
          <p:nvPr>
            <p:ph type="title"/>
          </p:nvPr>
        </p:nvSpPr>
        <p:spPr/>
        <p:txBody>
          <a:bodyPr/>
          <a:lstStyle/>
          <a:p>
            <a:r>
              <a:rPr lang="fr-FR" dirty="0"/>
              <a:t>Dense Passage </a:t>
            </a:r>
            <a:r>
              <a:rPr lang="en-US" dirty="0"/>
              <a:t>Retrieval</a:t>
            </a:r>
            <a:r>
              <a:rPr lang="fr-FR" dirty="0"/>
              <a:t> (DPR)</a:t>
            </a:r>
            <a:endParaRPr lang="en-US" dirty="0"/>
          </a:p>
        </p:txBody>
      </p:sp>
      <p:sp>
        <p:nvSpPr>
          <p:cNvPr id="3" name="Content Placeholder 2">
            <a:extLst>
              <a:ext uri="{FF2B5EF4-FFF2-40B4-BE49-F238E27FC236}">
                <a16:creationId xmlns:a16="http://schemas.microsoft.com/office/drawing/2014/main" id="{361E24C8-F7DB-B57F-3A6C-FAB0203F0D96}"/>
              </a:ext>
            </a:extLst>
          </p:cNvPr>
          <p:cNvSpPr>
            <a:spLocks noGrp="1"/>
          </p:cNvSpPr>
          <p:nvPr>
            <p:ph sz="quarter" idx="10"/>
          </p:nvPr>
        </p:nvSpPr>
        <p:spPr/>
        <p:txBody>
          <a:bodyPr>
            <a:normAutofit/>
          </a:bodyPr>
          <a:lstStyle/>
          <a:p>
            <a:endParaRPr lang="en-US" dirty="0"/>
          </a:p>
          <a:p>
            <a:endParaRPr lang="en-US" dirty="0"/>
          </a:p>
          <a:p>
            <a:endParaRPr lang="en-US" dirty="0"/>
          </a:p>
          <a:p>
            <a:pPr marL="0" indent="0">
              <a:buNone/>
            </a:pPr>
            <a:endParaRPr lang="en-US" dirty="0"/>
          </a:p>
          <a:p>
            <a:r>
              <a:rPr lang="en-US" dirty="0"/>
              <a:t>These encoders are trained by giving them questions:</a:t>
            </a:r>
          </a:p>
          <a:p>
            <a:pPr lvl="1"/>
            <a:r>
              <a:rPr lang="en-US" dirty="0"/>
              <a:t>Relevant (positive) passages </a:t>
            </a:r>
          </a:p>
          <a:p>
            <a:pPr lvl="1"/>
            <a:r>
              <a:rPr lang="en-US" dirty="0"/>
              <a:t>Irrelevant (negative) passages</a:t>
            </a:r>
          </a:p>
          <a:p>
            <a:pPr lvl="1"/>
            <a:r>
              <a:rPr lang="en-US" dirty="0"/>
              <a:t>The goal is to learn that relevant question-passage pairs have a higher similarity.</a:t>
            </a:r>
          </a:p>
          <a:p>
            <a:pPr>
              <a:lnSpc>
                <a:spcPct val="120000"/>
              </a:lnSpc>
            </a:pPr>
            <a:r>
              <a:rPr lang="en-US" dirty="0"/>
              <a:t>set </a:t>
            </a:r>
            <a:r>
              <a:rPr lang="en-US" dirty="0" err="1">
                <a:solidFill>
                  <a:srgbClr val="C00000"/>
                </a:solidFill>
              </a:rPr>
              <a:t>embed_title</a:t>
            </a:r>
            <a:r>
              <a:rPr lang="en-US" dirty="0">
                <a:solidFill>
                  <a:srgbClr val="C00000"/>
                </a:solidFill>
              </a:rPr>
              <a:t>=False </a:t>
            </a:r>
            <a:r>
              <a:rPr lang="en-US" dirty="0"/>
              <a:t>concatenating the document’s title like </a:t>
            </a:r>
            <a:r>
              <a:rPr lang="en-US" dirty="0" err="1">
                <a:solidFill>
                  <a:srgbClr val="00B050"/>
                </a:solidFill>
              </a:rPr>
              <a:t>item_id</a:t>
            </a:r>
            <a:r>
              <a:rPr lang="en-US" dirty="0"/>
              <a:t>  doesn’t provide any additional information because we filter per product.</a:t>
            </a:r>
          </a:p>
          <a:p>
            <a:r>
              <a:rPr lang="en-US" dirty="0"/>
              <a:t>Initialized the dense retriever:</a:t>
            </a:r>
          </a:p>
          <a:p>
            <a:endParaRPr lang="en-US" dirty="0"/>
          </a:p>
          <a:p>
            <a:endParaRPr lang="en-US" dirty="0"/>
          </a:p>
          <a:p>
            <a:pPr marL="0" indent="0">
              <a:buNone/>
            </a:pPr>
            <a:endParaRPr lang="en-US" dirty="0"/>
          </a:p>
        </p:txBody>
      </p:sp>
      <p:pic>
        <p:nvPicPr>
          <p:cNvPr id="4" name="Picture 3">
            <a:extLst>
              <a:ext uri="{FF2B5EF4-FFF2-40B4-BE49-F238E27FC236}">
                <a16:creationId xmlns:a16="http://schemas.microsoft.com/office/drawing/2014/main" id="{C220BBC4-7BDD-7FF0-9EFE-D0FB60015E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653" y="1065711"/>
            <a:ext cx="9867816" cy="1597401"/>
          </a:xfrm>
          <a:prstGeom prst="rect">
            <a:avLst/>
          </a:prstGeom>
        </p:spPr>
      </p:pic>
      <p:sp>
        <p:nvSpPr>
          <p:cNvPr id="5" name="Rectangle 4">
            <a:extLst>
              <a:ext uri="{FF2B5EF4-FFF2-40B4-BE49-F238E27FC236}">
                <a16:creationId xmlns:a16="http://schemas.microsoft.com/office/drawing/2014/main" id="{8FDA8CB2-01F2-9E03-2063-94BBD1D6B5C5}"/>
              </a:ext>
            </a:extLst>
          </p:cNvPr>
          <p:cNvSpPr/>
          <p:nvPr/>
        </p:nvSpPr>
        <p:spPr>
          <a:xfrm>
            <a:off x="4217437" y="1810139"/>
            <a:ext cx="6223518" cy="382555"/>
          </a:xfrm>
          <a:prstGeom prst="rect">
            <a:avLst/>
          </a:prstGeom>
          <a:solidFill>
            <a:srgbClr val="7030A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sp>
        <p:nvSpPr>
          <p:cNvPr id="6" name="Rectangle 5">
            <a:extLst>
              <a:ext uri="{FF2B5EF4-FFF2-40B4-BE49-F238E27FC236}">
                <a16:creationId xmlns:a16="http://schemas.microsoft.com/office/drawing/2014/main" id="{08BAD345-59AC-15A6-DD2A-36B2D5E84611}"/>
              </a:ext>
            </a:extLst>
          </p:cNvPr>
          <p:cNvSpPr/>
          <p:nvPr/>
        </p:nvSpPr>
        <p:spPr>
          <a:xfrm>
            <a:off x="4217437" y="2192695"/>
            <a:ext cx="1567543" cy="198580"/>
          </a:xfrm>
          <a:prstGeom prst="rect">
            <a:avLst/>
          </a:prstGeom>
          <a:solidFill>
            <a:srgbClr val="FF0000">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C000"/>
              </a:solidFill>
            </a:endParaRPr>
          </a:p>
        </p:txBody>
      </p:sp>
      <p:pic>
        <p:nvPicPr>
          <p:cNvPr id="7" name="Picture 6">
            <a:extLst>
              <a:ext uri="{FF2B5EF4-FFF2-40B4-BE49-F238E27FC236}">
                <a16:creationId xmlns:a16="http://schemas.microsoft.com/office/drawing/2014/main" id="{4196465D-8225-1A48-9276-A5CE59AB52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93172" y="5373781"/>
            <a:ext cx="5290347" cy="674491"/>
          </a:xfrm>
          <a:prstGeom prst="rect">
            <a:avLst/>
          </a:prstGeom>
        </p:spPr>
      </p:pic>
      <p:sp>
        <p:nvSpPr>
          <p:cNvPr id="11" name="Arrow: Right 10">
            <a:extLst>
              <a:ext uri="{FF2B5EF4-FFF2-40B4-BE49-F238E27FC236}">
                <a16:creationId xmlns:a16="http://schemas.microsoft.com/office/drawing/2014/main" id="{F220889E-E00D-F986-7095-6AE0F7D9341D}"/>
              </a:ext>
            </a:extLst>
          </p:cNvPr>
          <p:cNvSpPr/>
          <p:nvPr/>
        </p:nvSpPr>
        <p:spPr>
          <a:xfrm>
            <a:off x="554357" y="1681117"/>
            <a:ext cx="251296" cy="129022"/>
          </a:xfrm>
          <a:prstGeom prst="rightArrow">
            <a:avLst/>
          </a:prstGeom>
          <a:solidFill>
            <a:srgbClr val="FFFF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66777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1000"/>
                                        <p:tgtEl>
                                          <p:spTgt spid="3">
                                            <p:txEl>
                                              <p:pRg st="5" end="5"/>
                                            </p:txEl>
                                          </p:spTgt>
                                        </p:tgtEl>
                                      </p:cBhvr>
                                    </p:animEffect>
                                    <p:anim calcmode="lin" valueType="num">
                                      <p:cBhvr>
                                        <p:cTn id="2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1000"/>
                                        <p:tgtEl>
                                          <p:spTgt spid="3">
                                            <p:txEl>
                                              <p:pRg st="6" end="6"/>
                                            </p:txEl>
                                          </p:spTgt>
                                        </p:tgtEl>
                                      </p:cBhvr>
                                    </p:animEffect>
                                    <p:anim calcmode="lin" valueType="num">
                                      <p:cBhvr>
                                        <p:cTn id="3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anim calcmode="lin" valueType="num">
                                      <p:cBhvr>
                                        <p:cTn id="43"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Effect transition="in" filter="fade">
                                      <p:cBhvr>
                                        <p:cTn id="49" dur="1000"/>
                                        <p:tgtEl>
                                          <p:spTgt spid="3">
                                            <p:txEl>
                                              <p:pRg st="8" end="8"/>
                                            </p:txEl>
                                          </p:spTgt>
                                        </p:tgtEl>
                                      </p:cBhvr>
                                    </p:animEffect>
                                    <p:anim calcmode="lin" valueType="num">
                                      <p:cBhvr>
                                        <p:cTn id="50"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8" end="8"/>
                                            </p:txEl>
                                          </p:spTgt>
                                        </p:tgtEl>
                                        <p:attrNameLst>
                                          <p:attrName>ppt_y</p:attrName>
                                        </p:attrNameLst>
                                      </p:cBhvr>
                                      <p:tavLst>
                                        <p:tav tm="0">
                                          <p:val>
                                            <p:strVal val="#ppt_y+.1"/>
                                          </p:val>
                                        </p:tav>
                                        <p:tav tm="100000">
                                          <p:val>
                                            <p:strVal val="#ppt_y"/>
                                          </p:val>
                                        </p:tav>
                                      </p:tavLst>
                                    </p:anim>
                                  </p:childTnLst>
                                </p:cTn>
                              </p:par>
                              <p:par>
                                <p:cTn id="52" presetID="22" presetClass="entr" presetSubtype="8" fill="hold" grpId="0" nodeType="with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wipe(left)">
                                      <p:cBhvr>
                                        <p:cTn id="54" dur="500"/>
                                        <p:tgtEl>
                                          <p:spTgt spid="6"/>
                                        </p:tgtEl>
                                      </p:cBhvr>
                                    </p:animEffect>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grpId="0" nodeType="clickEffect">
                                  <p:stCondLst>
                                    <p:cond delay="0"/>
                                  </p:stCondLst>
                                  <p:childTnLst>
                                    <p:set>
                                      <p:cBhvr>
                                        <p:cTn id="58" dur="1" fill="hold">
                                          <p:stCondLst>
                                            <p:cond delay="0"/>
                                          </p:stCondLst>
                                        </p:cTn>
                                        <p:tgtEl>
                                          <p:spTgt spid="3">
                                            <p:txEl>
                                              <p:pRg st="9" end="9"/>
                                            </p:txEl>
                                          </p:spTgt>
                                        </p:tgtEl>
                                        <p:attrNameLst>
                                          <p:attrName>style.visibility</p:attrName>
                                        </p:attrNameLst>
                                      </p:cBhvr>
                                      <p:to>
                                        <p:strVal val="visible"/>
                                      </p:to>
                                    </p:set>
                                    <p:animEffect transition="in" filter="fade">
                                      <p:cBhvr>
                                        <p:cTn id="59" dur="1000"/>
                                        <p:tgtEl>
                                          <p:spTgt spid="3">
                                            <p:txEl>
                                              <p:pRg st="9" end="9"/>
                                            </p:txEl>
                                          </p:spTgt>
                                        </p:tgtEl>
                                      </p:cBhvr>
                                    </p:animEffect>
                                    <p:anim calcmode="lin" valueType="num">
                                      <p:cBhvr>
                                        <p:cTn id="60"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1" dur="1000" fill="hold"/>
                                        <p:tgtEl>
                                          <p:spTgt spid="3">
                                            <p:txEl>
                                              <p:pRg st="9" end="9"/>
                                            </p:txEl>
                                          </p:spTgt>
                                        </p:tgtEl>
                                        <p:attrNameLst>
                                          <p:attrName>ppt_y</p:attrName>
                                        </p:attrNameLst>
                                      </p:cBhvr>
                                      <p:tavLst>
                                        <p:tav tm="0">
                                          <p:val>
                                            <p:strVal val="#ppt_y+.1"/>
                                          </p:val>
                                        </p:tav>
                                        <p:tav tm="100000">
                                          <p:val>
                                            <p:strVal val="#ppt_y"/>
                                          </p:val>
                                        </p:tav>
                                      </p:tavLst>
                                    </p:anim>
                                  </p:childTnLst>
                                </p:cTn>
                              </p:par>
                              <p:par>
                                <p:cTn id="62" presetID="16" presetClass="entr" presetSubtype="21" fill="hold" nodeType="withEffect">
                                  <p:stCondLst>
                                    <p:cond delay="0"/>
                                  </p:stCondLst>
                                  <p:childTnLst>
                                    <p:set>
                                      <p:cBhvr>
                                        <p:cTn id="63" dur="1" fill="hold">
                                          <p:stCondLst>
                                            <p:cond delay="0"/>
                                          </p:stCondLst>
                                        </p:cTn>
                                        <p:tgtEl>
                                          <p:spTgt spid="7"/>
                                        </p:tgtEl>
                                        <p:attrNameLst>
                                          <p:attrName>style.visibility</p:attrName>
                                        </p:attrNameLst>
                                      </p:cBhvr>
                                      <p:to>
                                        <p:strVal val="visible"/>
                                      </p:to>
                                    </p:set>
                                    <p:animEffect transition="in" filter="barn(inVertical)">
                                      <p:cBhvr>
                                        <p:cTn id="6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P spid="6" grpId="0" animBg="1"/>
      <p:bldP spid="1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442AC-96C1-FC34-00A8-4A3E7FAE2406}"/>
              </a:ext>
            </a:extLst>
          </p:cNvPr>
          <p:cNvSpPr>
            <a:spLocks noGrp="1"/>
          </p:cNvSpPr>
          <p:nvPr>
            <p:ph type="title"/>
          </p:nvPr>
        </p:nvSpPr>
        <p:spPr/>
        <p:txBody>
          <a:bodyPr/>
          <a:lstStyle/>
          <a:p>
            <a:r>
              <a:rPr lang="fr-FR" dirty="0"/>
              <a:t>Dense Passage </a:t>
            </a:r>
            <a:r>
              <a:rPr lang="en-US" dirty="0"/>
              <a:t>Retrieval</a:t>
            </a:r>
            <a:r>
              <a:rPr lang="fr-FR" dirty="0"/>
              <a:t> (DPR)</a:t>
            </a:r>
            <a:endParaRPr lang="en-US" dirty="0"/>
          </a:p>
        </p:txBody>
      </p:sp>
      <p:sp>
        <p:nvSpPr>
          <p:cNvPr id="3" name="Content Placeholder 2">
            <a:extLst>
              <a:ext uri="{FF2B5EF4-FFF2-40B4-BE49-F238E27FC236}">
                <a16:creationId xmlns:a16="http://schemas.microsoft.com/office/drawing/2014/main" id="{BC881EF7-CC12-77F3-64E4-94BF95BFD2BE}"/>
              </a:ext>
            </a:extLst>
          </p:cNvPr>
          <p:cNvSpPr>
            <a:spLocks noGrp="1"/>
          </p:cNvSpPr>
          <p:nvPr>
            <p:ph sz="quarter" idx="10"/>
          </p:nvPr>
        </p:nvSpPr>
        <p:spPr/>
        <p:txBody>
          <a:bodyPr>
            <a:normAutofit fontScale="85000" lnSpcReduction="20000"/>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0" indent="0">
              <a:buNone/>
            </a:pPr>
            <a:endParaRPr lang="en-US" dirty="0"/>
          </a:p>
          <a:p>
            <a:pPr marL="0" indent="0">
              <a:buNone/>
            </a:pPr>
            <a:endParaRPr lang="en-US" dirty="0"/>
          </a:p>
          <a:p>
            <a:endParaRPr lang="en-US" dirty="0"/>
          </a:p>
          <a:p>
            <a:r>
              <a:rPr lang="en-US" dirty="0">
                <a:solidFill>
                  <a:srgbClr val="C00000"/>
                </a:solidFill>
              </a:rPr>
              <a:t>Results: </a:t>
            </a:r>
            <a:r>
              <a:rPr lang="en-US" dirty="0"/>
              <a:t>DPR method is not good as sparse method</a:t>
            </a:r>
          </a:p>
          <a:p>
            <a:r>
              <a:rPr lang="en-US" dirty="0"/>
              <a:t>Solution:</a:t>
            </a:r>
          </a:p>
          <a:p>
            <a:pPr lvl="1"/>
            <a:r>
              <a:rPr lang="en-US" dirty="0"/>
              <a:t>One of the solution is to choose another pretrained reader model like Roberta.</a:t>
            </a:r>
          </a:p>
          <a:p>
            <a:pPr lvl="1"/>
            <a:r>
              <a:rPr lang="en-US" dirty="0"/>
              <a:t>fine tune a pretrained model on your own dataset that is a great idea for domain adaption.</a:t>
            </a:r>
          </a:p>
          <a:p>
            <a:pPr lvl="1"/>
            <a:r>
              <a:rPr lang="en-US" dirty="0"/>
              <a:t>Not only the reader model but also you can fine tune the retriever model as well.</a:t>
            </a:r>
          </a:p>
        </p:txBody>
      </p:sp>
      <p:pic>
        <p:nvPicPr>
          <p:cNvPr id="4" name="Picture 3">
            <a:extLst>
              <a:ext uri="{FF2B5EF4-FFF2-40B4-BE49-F238E27FC236}">
                <a16:creationId xmlns:a16="http://schemas.microsoft.com/office/drawing/2014/main" id="{4D3CE3B2-6929-E509-88FC-DC237DB1D2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40551" y="1022817"/>
            <a:ext cx="6883340" cy="4104681"/>
          </a:xfrm>
          <a:prstGeom prst="rect">
            <a:avLst/>
          </a:prstGeom>
        </p:spPr>
      </p:pic>
      <p:sp>
        <p:nvSpPr>
          <p:cNvPr id="5" name="Rectangle 4">
            <a:extLst>
              <a:ext uri="{FF2B5EF4-FFF2-40B4-BE49-F238E27FC236}">
                <a16:creationId xmlns:a16="http://schemas.microsoft.com/office/drawing/2014/main" id="{4F9186BC-415B-E423-B6E3-357BFD4A9F49}"/>
              </a:ext>
            </a:extLst>
          </p:cNvPr>
          <p:cNvSpPr/>
          <p:nvPr/>
        </p:nvSpPr>
        <p:spPr>
          <a:xfrm>
            <a:off x="2391789" y="4576337"/>
            <a:ext cx="7359660" cy="551161"/>
          </a:xfrm>
          <a:prstGeom prst="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4012220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14" end="14"/>
                                            </p:txEl>
                                          </p:spTgt>
                                        </p:tgtEl>
                                        <p:attrNameLst>
                                          <p:attrName>style.visibility</p:attrName>
                                        </p:attrNameLst>
                                      </p:cBhvr>
                                      <p:to>
                                        <p:strVal val="visible"/>
                                      </p:to>
                                    </p:set>
                                    <p:animEffect transition="in" filter="fade">
                                      <p:cBhvr>
                                        <p:cTn id="12" dur="1000"/>
                                        <p:tgtEl>
                                          <p:spTgt spid="3">
                                            <p:txEl>
                                              <p:pRg st="14" end="14"/>
                                            </p:txEl>
                                          </p:spTgt>
                                        </p:tgtEl>
                                      </p:cBhvr>
                                    </p:animEffect>
                                    <p:anim calcmode="lin" valueType="num">
                                      <p:cBhvr>
                                        <p:cTn id="13"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arn(inVertic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15" end="15"/>
                                            </p:txEl>
                                          </p:spTgt>
                                        </p:tgtEl>
                                        <p:attrNameLst>
                                          <p:attrName>style.visibility</p:attrName>
                                        </p:attrNameLst>
                                      </p:cBhvr>
                                      <p:to>
                                        <p:strVal val="visible"/>
                                      </p:to>
                                    </p:set>
                                    <p:animEffect transition="in" filter="fade">
                                      <p:cBhvr>
                                        <p:cTn id="24" dur="1000"/>
                                        <p:tgtEl>
                                          <p:spTgt spid="3">
                                            <p:txEl>
                                              <p:pRg st="15" end="15"/>
                                            </p:txEl>
                                          </p:spTgt>
                                        </p:tgtEl>
                                      </p:cBhvr>
                                    </p:animEffect>
                                    <p:anim calcmode="lin" valueType="num">
                                      <p:cBhvr>
                                        <p:cTn id="25" dur="1000" fill="hold"/>
                                        <p:tgtEl>
                                          <p:spTgt spid="3">
                                            <p:txEl>
                                              <p:pRg st="15" end="15"/>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15" end="15"/>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
                                            <p:txEl>
                                              <p:pRg st="16" end="16"/>
                                            </p:txEl>
                                          </p:spTgt>
                                        </p:tgtEl>
                                        <p:attrNameLst>
                                          <p:attrName>style.visibility</p:attrName>
                                        </p:attrNameLst>
                                      </p:cBhvr>
                                      <p:to>
                                        <p:strVal val="visible"/>
                                      </p:to>
                                    </p:set>
                                    <p:animEffect transition="in" filter="fade">
                                      <p:cBhvr>
                                        <p:cTn id="31" dur="1000"/>
                                        <p:tgtEl>
                                          <p:spTgt spid="3">
                                            <p:txEl>
                                              <p:pRg st="16" end="16"/>
                                            </p:txEl>
                                          </p:spTgt>
                                        </p:tgtEl>
                                      </p:cBhvr>
                                    </p:animEffect>
                                    <p:anim calcmode="lin" valueType="num">
                                      <p:cBhvr>
                                        <p:cTn id="32" dur="1000" fill="hold"/>
                                        <p:tgtEl>
                                          <p:spTgt spid="3">
                                            <p:txEl>
                                              <p:pRg st="16" end="16"/>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16" end="16"/>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3">
                                            <p:txEl>
                                              <p:pRg st="17" end="17"/>
                                            </p:txEl>
                                          </p:spTgt>
                                        </p:tgtEl>
                                        <p:attrNameLst>
                                          <p:attrName>style.visibility</p:attrName>
                                        </p:attrNameLst>
                                      </p:cBhvr>
                                      <p:to>
                                        <p:strVal val="visible"/>
                                      </p:to>
                                    </p:set>
                                    <p:animEffect transition="in" filter="fade">
                                      <p:cBhvr>
                                        <p:cTn id="38" dur="1000"/>
                                        <p:tgtEl>
                                          <p:spTgt spid="3">
                                            <p:txEl>
                                              <p:pRg st="17" end="17"/>
                                            </p:txEl>
                                          </p:spTgt>
                                        </p:tgtEl>
                                      </p:cBhvr>
                                    </p:animEffect>
                                    <p:anim calcmode="lin" valueType="num">
                                      <p:cBhvr>
                                        <p:cTn id="39" dur="1000" fill="hold"/>
                                        <p:tgtEl>
                                          <p:spTgt spid="3">
                                            <p:txEl>
                                              <p:pRg st="17" end="17"/>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17" end="17"/>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3">
                                            <p:txEl>
                                              <p:pRg st="18" end="18"/>
                                            </p:txEl>
                                          </p:spTgt>
                                        </p:tgtEl>
                                        <p:attrNameLst>
                                          <p:attrName>style.visibility</p:attrName>
                                        </p:attrNameLst>
                                      </p:cBhvr>
                                      <p:to>
                                        <p:strVal val="visible"/>
                                      </p:to>
                                    </p:set>
                                    <p:animEffect transition="in" filter="fade">
                                      <p:cBhvr>
                                        <p:cTn id="45" dur="1000"/>
                                        <p:tgtEl>
                                          <p:spTgt spid="3">
                                            <p:txEl>
                                              <p:pRg st="18" end="18"/>
                                            </p:txEl>
                                          </p:spTgt>
                                        </p:tgtEl>
                                      </p:cBhvr>
                                    </p:animEffect>
                                    <p:anim calcmode="lin" valueType="num">
                                      <p:cBhvr>
                                        <p:cTn id="46" dur="1000" fill="hold"/>
                                        <p:tgtEl>
                                          <p:spTgt spid="3">
                                            <p:txEl>
                                              <p:pRg st="18" end="18"/>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18" end="1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oogle Shape;493;p19">
            <a:extLst>
              <a:ext uri="{FF2B5EF4-FFF2-40B4-BE49-F238E27FC236}">
                <a16:creationId xmlns:a16="http://schemas.microsoft.com/office/drawing/2014/main" id="{856F2342-DC0B-A059-DAF8-DC73ADD5FF6B}"/>
              </a:ext>
            </a:extLst>
          </p:cNvPr>
          <p:cNvGrpSpPr/>
          <p:nvPr/>
        </p:nvGrpSpPr>
        <p:grpSpPr>
          <a:xfrm>
            <a:off x="2083902" y="1938337"/>
            <a:ext cx="1371604" cy="3617430"/>
            <a:chOff x="3886200" y="1114550"/>
            <a:chExt cx="1371604" cy="3617430"/>
          </a:xfrm>
        </p:grpSpPr>
        <p:grpSp>
          <p:nvGrpSpPr>
            <p:cNvPr id="3" name="Google Shape;494;p19">
              <a:extLst>
                <a:ext uri="{FF2B5EF4-FFF2-40B4-BE49-F238E27FC236}">
                  <a16:creationId xmlns:a16="http://schemas.microsoft.com/office/drawing/2014/main" id="{69CDDF6F-4E7B-8E1C-00F0-787156130E05}"/>
                </a:ext>
              </a:extLst>
            </p:cNvPr>
            <p:cNvGrpSpPr/>
            <p:nvPr/>
          </p:nvGrpSpPr>
          <p:grpSpPr>
            <a:xfrm>
              <a:off x="3886200" y="1114550"/>
              <a:ext cx="1371604" cy="3617430"/>
              <a:chOff x="1657350" y="1114550"/>
              <a:chExt cx="1371604" cy="3617430"/>
            </a:xfrm>
          </p:grpSpPr>
          <p:sp>
            <p:nvSpPr>
              <p:cNvPr id="6" name="Google Shape;495;p19">
                <a:extLst>
                  <a:ext uri="{FF2B5EF4-FFF2-40B4-BE49-F238E27FC236}">
                    <a16:creationId xmlns:a16="http://schemas.microsoft.com/office/drawing/2014/main" id="{F6E179E5-7430-0CB1-7568-CACE299730DE}"/>
                  </a:ext>
                </a:extLst>
              </p:cNvPr>
              <p:cNvSpPr/>
              <p:nvPr/>
            </p:nvSpPr>
            <p:spPr>
              <a:xfrm>
                <a:off x="1914024" y="3062466"/>
                <a:ext cx="208914" cy="934473"/>
              </a:xfrm>
              <a:custGeom>
                <a:avLst/>
                <a:gdLst/>
                <a:ahLst/>
                <a:cxnLst/>
                <a:rect l="l" t="t" r="r" b="b"/>
                <a:pathLst>
                  <a:path w="6277" h="28077" extrusionOk="0">
                    <a:moveTo>
                      <a:pt x="2747" y="1"/>
                    </a:moveTo>
                    <a:lnTo>
                      <a:pt x="2648" y="214"/>
                    </a:lnTo>
                    <a:lnTo>
                      <a:pt x="2420" y="741"/>
                    </a:lnTo>
                    <a:lnTo>
                      <a:pt x="2263" y="1125"/>
                    </a:lnTo>
                    <a:lnTo>
                      <a:pt x="2078" y="1580"/>
                    </a:lnTo>
                    <a:lnTo>
                      <a:pt x="1893" y="2107"/>
                    </a:lnTo>
                    <a:lnTo>
                      <a:pt x="1680" y="2704"/>
                    </a:lnTo>
                    <a:lnTo>
                      <a:pt x="1481" y="3359"/>
                    </a:lnTo>
                    <a:lnTo>
                      <a:pt x="1267" y="4070"/>
                    </a:lnTo>
                    <a:lnTo>
                      <a:pt x="1054" y="4839"/>
                    </a:lnTo>
                    <a:lnTo>
                      <a:pt x="840" y="5664"/>
                    </a:lnTo>
                    <a:lnTo>
                      <a:pt x="655" y="6532"/>
                    </a:lnTo>
                    <a:lnTo>
                      <a:pt x="485" y="7457"/>
                    </a:lnTo>
                    <a:lnTo>
                      <a:pt x="328" y="8411"/>
                    </a:lnTo>
                    <a:lnTo>
                      <a:pt x="200" y="9421"/>
                    </a:lnTo>
                    <a:lnTo>
                      <a:pt x="143" y="9933"/>
                    </a:lnTo>
                    <a:lnTo>
                      <a:pt x="100" y="10460"/>
                    </a:lnTo>
                    <a:lnTo>
                      <a:pt x="58" y="10986"/>
                    </a:lnTo>
                    <a:lnTo>
                      <a:pt x="29" y="11527"/>
                    </a:lnTo>
                    <a:lnTo>
                      <a:pt x="15" y="12068"/>
                    </a:lnTo>
                    <a:lnTo>
                      <a:pt x="1" y="12623"/>
                    </a:lnTo>
                    <a:lnTo>
                      <a:pt x="1" y="13178"/>
                    </a:lnTo>
                    <a:lnTo>
                      <a:pt x="29" y="13747"/>
                    </a:lnTo>
                    <a:lnTo>
                      <a:pt x="44" y="14316"/>
                    </a:lnTo>
                    <a:lnTo>
                      <a:pt x="86" y="14899"/>
                    </a:lnTo>
                    <a:lnTo>
                      <a:pt x="143" y="15483"/>
                    </a:lnTo>
                    <a:lnTo>
                      <a:pt x="214" y="16066"/>
                    </a:lnTo>
                    <a:lnTo>
                      <a:pt x="285" y="16650"/>
                    </a:lnTo>
                    <a:lnTo>
                      <a:pt x="385" y="17247"/>
                    </a:lnTo>
                    <a:lnTo>
                      <a:pt x="499" y="17845"/>
                    </a:lnTo>
                    <a:lnTo>
                      <a:pt x="627" y="18443"/>
                    </a:lnTo>
                    <a:lnTo>
                      <a:pt x="769" y="19040"/>
                    </a:lnTo>
                    <a:lnTo>
                      <a:pt x="940" y="19652"/>
                    </a:lnTo>
                    <a:lnTo>
                      <a:pt x="1111" y="20250"/>
                    </a:lnTo>
                    <a:lnTo>
                      <a:pt x="1310" y="20862"/>
                    </a:lnTo>
                    <a:lnTo>
                      <a:pt x="1538" y="21474"/>
                    </a:lnTo>
                    <a:lnTo>
                      <a:pt x="1765" y="22071"/>
                    </a:lnTo>
                    <a:lnTo>
                      <a:pt x="2022" y="22683"/>
                    </a:lnTo>
                    <a:lnTo>
                      <a:pt x="2306" y="23295"/>
                    </a:lnTo>
                    <a:lnTo>
                      <a:pt x="2605" y="23893"/>
                    </a:lnTo>
                    <a:lnTo>
                      <a:pt x="2932" y="24505"/>
                    </a:lnTo>
                    <a:lnTo>
                      <a:pt x="3274" y="25102"/>
                    </a:lnTo>
                    <a:lnTo>
                      <a:pt x="3630" y="25700"/>
                    </a:lnTo>
                    <a:lnTo>
                      <a:pt x="4028" y="26298"/>
                    </a:lnTo>
                    <a:lnTo>
                      <a:pt x="4441" y="26895"/>
                    </a:lnTo>
                    <a:lnTo>
                      <a:pt x="4882" y="27493"/>
                    </a:lnTo>
                    <a:lnTo>
                      <a:pt x="5351" y="28076"/>
                    </a:lnTo>
                    <a:lnTo>
                      <a:pt x="6276" y="27322"/>
                    </a:lnTo>
                    <a:lnTo>
                      <a:pt x="5821" y="26767"/>
                    </a:lnTo>
                    <a:lnTo>
                      <a:pt x="5408" y="26198"/>
                    </a:lnTo>
                    <a:lnTo>
                      <a:pt x="5010" y="25629"/>
                    </a:lnTo>
                    <a:lnTo>
                      <a:pt x="4640" y="25060"/>
                    </a:lnTo>
                    <a:lnTo>
                      <a:pt x="4298" y="24490"/>
                    </a:lnTo>
                    <a:lnTo>
                      <a:pt x="3971" y="23921"/>
                    </a:lnTo>
                    <a:lnTo>
                      <a:pt x="3658" y="23338"/>
                    </a:lnTo>
                    <a:lnTo>
                      <a:pt x="3373" y="22769"/>
                    </a:lnTo>
                    <a:lnTo>
                      <a:pt x="3117" y="22185"/>
                    </a:lnTo>
                    <a:lnTo>
                      <a:pt x="2861" y="21602"/>
                    </a:lnTo>
                    <a:lnTo>
                      <a:pt x="2648" y="21033"/>
                    </a:lnTo>
                    <a:lnTo>
                      <a:pt x="2434" y="20449"/>
                    </a:lnTo>
                    <a:lnTo>
                      <a:pt x="2249" y="19866"/>
                    </a:lnTo>
                    <a:lnTo>
                      <a:pt x="2078" y="19297"/>
                    </a:lnTo>
                    <a:lnTo>
                      <a:pt x="1922" y="18713"/>
                    </a:lnTo>
                    <a:lnTo>
                      <a:pt x="1780" y="18144"/>
                    </a:lnTo>
                    <a:lnTo>
                      <a:pt x="1666" y="17575"/>
                    </a:lnTo>
                    <a:lnTo>
                      <a:pt x="1552" y="17005"/>
                    </a:lnTo>
                    <a:lnTo>
                      <a:pt x="1467" y="16436"/>
                    </a:lnTo>
                    <a:lnTo>
                      <a:pt x="1381" y="15867"/>
                    </a:lnTo>
                    <a:lnTo>
                      <a:pt x="1324" y="15312"/>
                    </a:lnTo>
                    <a:lnTo>
                      <a:pt x="1267" y="14757"/>
                    </a:lnTo>
                    <a:lnTo>
                      <a:pt x="1239" y="14216"/>
                    </a:lnTo>
                    <a:lnTo>
                      <a:pt x="1210" y="13661"/>
                    </a:lnTo>
                    <a:lnTo>
                      <a:pt x="1196" y="13121"/>
                    </a:lnTo>
                    <a:lnTo>
                      <a:pt x="1196" y="12594"/>
                    </a:lnTo>
                    <a:lnTo>
                      <a:pt x="1196" y="12068"/>
                    </a:lnTo>
                    <a:lnTo>
                      <a:pt x="1225" y="11541"/>
                    </a:lnTo>
                    <a:lnTo>
                      <a:pt x="1239" y="11029"/>
                    </a:lnTo>
                    <a:lnTo>
                      <a:pt x="1282" y="10517"/>
                    </a:lnTo>
                    <a:lnTo>
                      <a:pt x="1324" y="10019"/>
                    </a:lnTo>
                    <a:lnTo>
                      <a:pt x="1381" y="9535"/>
                    </a:lnTo>
                    <a:lnTo>
                      <a:pt x="1495" y="8581"/>
                    </a:lnTo>
                    <a:lnTo>
                      <a:pt x="1652" y="7656"/>
                    </a:lnTo>
                    <a:lnTo>
                      <a:pt x="1822" y="6774"/>
                    </a:lnTo>
                    <a:lnTo>
                      <a:pt x="2007" y="5949"/>
                    </a:lnTo>
                    <a:lnTo>
                      <a:pt x="2192" y="5166"/>
                    </a:lnTo>
                    <a:lnTo>
                      <a:pt x="2392" y="4426"/>
                    </a:lnTo>
                    <a:lnTo>
                      <a:pt x="2605" y="3743"/>
                    </a:lnTo>
                    <a:lnTo>
                      <a:pt x="2804" y="3117"/>
                    </a:lnTo>
                    <a:lnTo>
                      <a:pt x="3003" y="2548"/>
                    </a:lnTo>
                    <a:lnTo>
                      <a:pt x="3174" y="2050"/>
                    </a:lnTo>
                    <a:lnTo>
                      <a:pt x="3501" y="1253"/>
                    </a:lnTo>
                    <a:lnTo>
                      <a:pt x="3715" y="741"/>
                    </a:lnTo>
                    <a:lnTo>
                      <a:pt x="3814" y="541"/>
                    </a:lnTo>
                    <a:lnTo>
                      <a:pt x="2747" y="1"/>
                    </a:lnTo>
                    <a:close/>
                  </a:path>
                </a:pathLst>
              </a:custGeom>
              <a:solidFill>
                <a:srgbClr val="21191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 name="Google Shape;496;p19">
                <a:extLst>
                  <a:ext uri="{FF2B5EF4-FFF2-40B4-BE49-F238E27FC236}">
                    <a16:creationId xmlns:a16="http://schemas.microsoft.com/office/drawing/2014/main" id="{1C4DF9EB-C9F7-E630-299B-DB9046FBFD49}"/>
                  </a:ext>
                </a:extLst>
              </p:cNvPr>
              <p:cNvSpPr/>
              <p:nvPr/>
            </p:nvSpPr>
            <p:spPr>
              <a:xfrm>
                <a:off x="2211002" y="3288386"/>
                <a:ext cx="168609" cy="466055"/>
              </a:xfrm>
              <a:custGeom>
                <a:avLst/>
                <a:gdLst/>
                <a:ahLst/>
                <a:cxnLst/>
                <a:rect l="l" t="t" r="r" b="b"/>
                <a:pathLst>
                  <a:path w="5066" h="14003" extrusionOk="0">
                    <a:moveTo>
                      <a:pt x="0" y="0"/>
                    </a:moveTo>
                    <a:lnTo>
                      <a:pt x="0" y="14003"/>
                    </a:lnTo>
                    <a:lnTo>
                      <a:pt x="5066" y="14003"/>
                    </a:lnTo>
                    <a:lnTo>
                      <a:pt x="5066" y="0"/>
                    </a:lnTo>
                    <a:close/>
                  </a:path>
                </a:pathLst>
              </a:custGeom>
              <a:solidFill>
                <a:srgbClr val="72717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497;p19">
                <a:extLst>
                  <a:ext uri="{FF2B5EF4-FFF2-40B4-BE49-F238E27FC236}">
                    <a16:creationId xmlns:a16="http://schemas.microsoft.com/office/drawing/2014/main" id="{5C795F43-305E-6EE5-7E01-0113A194B322}"/>
                  </a:ext>
                </a:extLst>
              </p:cNvPr>
              <p:cNvSpPr/>
              <p:nvPr/>
            </p:nvSpPr>
            <p:spPr>
              <a:xfrm>
                <a:off x="2496099" y="3258532"/>
                <a:ext cx="168642" cy="495909"/>
              </a:xfrm>
              <a:custGeom>
                <a:avLst/>
                <a:gdLst/>
                <a:ahLst/>
                <a:cxnLst/>
                <a:rect l="l" t="t" r="r" b="b"/>
                <a:pathLst>
                  <a:path w="5067" h="14900" extrusionOk="0">
                    <a:moveTo>
                      <a:pt x="0" y="1"/>
                    </a:moveTo>
                    <a:lnTo>
                      <a:pt x="0" y="14900"/>
                    </a:lnTo>
                    <a:lnTo>
                      <a:pt x="5066" y="14900"/>
                    </a:lnTo>
                    <a:lnTo>
                      <a:pt x="5066" y="1"/>
                    </a:lnTo>
                    <a:close/>
                  </a:path>
                </a:pathLst>
              </a:custGeom>
              <a:solidFill>
                <a:srgbClr val="72717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498;p19">
                <a:extLst>
                  <a:ext uri="{FF2B5EF4-FFF2-40B4-BE49-F238E27FC236}">
                    <a16:creationId xmlns:a16="http://schemas.microsoft.com/office/drawing/2014/main" id="{55C1894B-2713-A895-E887-5AC3C0FF3E0A}"/>
                  </a:ext>
                </a:extLst>
              </p:cNvPr>
              <p:cNvSpPr/>
              <p:nvPr/>
            </p:nvSpPr>
            <p:spPr>
              <a:xfrm>
                <a:off x="2107261" y="3650232"/>
                <a:ext cx="667813" cy="1081748"/>
              </a:xfrm>
              <a:custGeom>
                <a:avLst/>
                <a:gdLst/>
                <a:ahLst/>
                <a:cxnLst/>
                <a:rect l="l" t="t" r="r" b="b"/>
                <a:pathLst>
                  <a:path w="20065" h="32502" extrusionOk="0">
                    <a:moveTo>
                      <a:pt x="10033" y="0"/>
                    </a:moveTo>
                    <a:lnTo>
                      <a:pt x="9520" y="14"/>
                    </a:lnTo>
                    <a:lnTo>
                      <a:pt x="9008" y="57"/>
                    </a:lnTo>
                    <a:lnTo>
                      <a:pt x="8510" y="128"/>
                    </a:lnTo>
                    <a:lnTo>
                      <a:pt x="8012" y="214"/>
                    </a:lnTo>
                    <a:lnTo>
                      <a:pt x="7528" y="327"/>
                    </a:lnTo>
                    <a:lnTo>
                      <a:pt x="7044" y="455"/>
                    </a:lnTo>
                    <a:lnTo>
                      <a:pt x="6589" y="612"/>
                    </a:lnTo>
                    <a:lnTo>
                      <a:pt x="6134" y="797"/>
                    </a:lnTo>
                    <a:lnTo>
                      <a:pt x="5678" y="996"/>
                    </a:lnTo>
                    <a:lnTo>
                      <a:pt x="5252" y="1224"/>
                    </a:lnTo>
                    <a:lnTo>
                      <a:pt x="4825" y="1466"/>
                    </a:lnTo>
                    <a:lnTo>
                      <a:pt x="4426" y="1722"/>
                    </a:lnTo>
                    <a:lnTo>
                      <a:pt x="4028" y="2006"/>
                    </a:lnTo>
                    <a:lnTo>
                      <a:pt x="3658" y="2291"/>
                    </a:lnTo>
                    <a:lnTo>
                      <a:pt x="3288" y="2618"/>
                    </a:lnTo>
                    <a:lnTo>
                      <a:pt x="2946" y="2946"/>
                    </a:lnTo>
                    <a:lnTo>
                      <a:pt x="2605" y="3287"/>
                    </a:lnTo>
                    <a:lnTo>
                      <a:pt x="2292" y="3657"/>
                    </a:lnTo>
                    <a:lnTo>
                      <a:pt x="1993" y="4041"/>
                    </a:lnTo>
                    <a:lnTo>
                      <a:pt x="1708" y="4426"/>
                    </a:lnTo>
                    <a:lnTo>
                      <a:pt x="1452" y="4838"/>
                    </a:lnTo>
                    <a:lnTo>
                      <a:pt x="1210" y="5251"/>
                    </a:lnTo>
                    <a:lnTo>
                      <a:pt x="997" y="5692"/>
                    </a:lnTo>
                    <a:lnTo>
                      <a:pt x="798" y="6133"/>
                    </a:lnTo>
                    <a:lnTo>
                      <a:pt x="613" y="6589"/>
                    </a:lnTo>
                    <a:lnTo>
                      <a:pt x="456" y="7058"/>
                    </a:lnTo>
                    <a:lnTo>
                      <a:pt x="314" y="7528"/>
                    </a:lnTo>
                    <a:lnTo>
                      <a:pt x="200" y="8012"/>
                    </a:lnTo>
                    <a:lnTo>
                      <a:pt x="115" y="8510"/>
                    </a:lnTo>
                    <a:lnTo>
                      <a:pt x="58" y="9008"/>
                    </a:lnTo>
                    <a:lnTo>
                      <a:pt x="15" y="9520"/>
                    </a:lnTo>
                    <a:lnTo>
                      <a:pt x="1" y="10032"/>
                    </a:lnTo>
                    <a:lnTo>
                      <a:pt x="1" y="22483"/>
                    </a:lnTo>
                    <a:lnTo>
                      <a:pt x="15" y="22996"/>
                    </a:lnTo>
                    <a:lnTo>
                      <a:pt x="58" y="23508"/>
                    </a:lnTo>
                    <a:lnTo>
                      <a:pt x="115" y="24006"/>
                    </a:lnTo>
                    <a:lnTo>
                      <a:pt x="200" y="24504"/>
                    </a:lnTo>
                    <a:lnTo>
                      <a:pt x="314" y="24988"/>
                    </a:lnTo>
                    <a:lnTo>
                      <a:pt x="456" y="25457"/>
                    </a:lnTo>
                    <a:lnTo>
                      <a:pt x="613" y="25927"/>
                    </a:lnTo>
                    <a:lnTo>
                      <a:pt x="798" y="26382"/>
                    </a:lnTo>
                    <a:lnTo>
                      <a:pt x="997" y="26823"/>
                    </a:lnTo>
                    <a:lnTo>
                      <a:pt x="1210" y="27265"/>
                    </a:lnTo>
                    <a:lnTo>
                      <a:pt x="1452" y="27677"/>
                    </a:lnTo>
                    <a:lnTo>
                      <a:pt x="1708" y="28090"/>
                    </a:lnTo>
                    <a:lnTo>
                      <a:pt x="1993" y="28474"/>
                    </a:lnTo>
                    <a:lnTo>
                      <a:pt x="2292" y="28858"/>
                    </a:lnTo>
                    <a:lnTo>
                      <a:pt x="2605" y="29214"/>
                    </a:lnTo>
                    <a:lnTo>
                      <a:pt x="2946" y="29570"/>
                    </a:lnTo>
                    <a:lnTo>
                      <a:pt x="3288" y="29897"/>
                    </a:lnTo>
                    <a:lnTo>
                      <a:pt x="3658" y="30210"/>
                    </a:lnTo>
                    <a:lnTo>
                      <a:pt x="4028" y="30509"/>
                    </a:lnTo>
                    <a:lnTo>
                      <a:pt x="4426" y="30794"/>
                    </a:lnTo>
                    <a:lnTo>
                      <a:pt x="4825" y="31050"/>
                    </a:lnTo>
                    <a:lnTo>
                      <a:pt x="5252" y="31292"/>
                    </a:lnTo>
                    <a:lnTo>
                      <a:pt x="5678" y="31519"/>
                    </a:lnTo>
                    <a:lnTo>
                      <a:pt x="6134" y="31719"/>
                    </a:lnTo>
                    <a:lnTo>
                      <a:pt x="6589" y="31904"/>
                    </a:lnTo>
                    <a:lnTo>
                      <a:pt x="7044" y="32060"/>
                    </a:lnTo>
                    <a:lnTo>
                      <a:pt x="7528" y="32188"/>
                    </a:lnTo>
                    <a:lnTo>
                      <a:pt x="8012" y="32302"/>
                    </a:lnTo>
                    <a:lnTo>
                      <a:pt x="8510" y="32387"/>
                    </a:lnTo>
                    <a:lnTo>
                      <a:pt x="9008" y="32459"/>
                    </a:lnTo>
                    <a:lnTo>
                      <a:pt x="9520" y="32487"/>
                    </a:lnTo>
                    <a:lnTo>
                      <a:pt x="10033" y="32501"/>
                    </a:lnTo>
                    <a:lnTo>
                      <a:pt x="10545" y="32487"/>
                    </a:lnTo>
                    <a:lnTo>
                      <a:pt x="11057" y="32459"/>
                    </a:lnTo>
                    <a:lnTo>
                      <a:pt x="11555" y="32387"/>
                    </a:lnTo>
                    <a:lnTo>
                      <a:pt x="12053" y="32302"/>
                    </a:lnTo>
                    <a:lnTo>
                      <a:pt x="12537" y="32188"/>
                    </a:lnTo>
                    <a:lnTo>
                      <a:pt x="13021" y="32060"/>
                    </a:lnTo>
                    <a:lnTo>
                      <a:pt x="13476" y="31904"/>
                    </a:lnTo>
                    <a:lnTo>
                      <a:pt x="13932" y="31719"/>
                    </a:lnTo>
                    <a:lnTo>
                      <a:pt x="14387" y="31519"/>
                    </a:lnTo>
                    <a:lnTo>
                      <a:pt x="14814" y="31292"/>
                    </a:lnTo>
                    <a:lnTo>
                      <a:pt x="15227" y="31050"/>
                    </a:lnTo>
                    <a:lnTo>
                      <a:pt x="15639" y="30794"/>
                    </a:lnTo>
                    <a:lnTo>
                      <a:pt x="16038" y="30509"/>
                    </a:lnTo>
                    <a:lnTo>
                      <a:pt x="16408" y="30210"/>
                    </a:lnTo>
                    <a:lnTo>
                      <a:pt x="16778" y="29897"/>
                    </a:lnTo>
                    <a:lnTo>
                      <a:pt x="17119" y="29570"/>
                    </a:lnTo>
                    <a:lnTo>
                      <a:pt x="17461" y="29214"/>
                    </a:lnTo>
                    <a:lnTo>
                      <a:pt x="17774" y="28858"/>
                    </a:lnTo>
                    <a:lnTo>
                      <a:pt x="18073" y="28474"/>
                    </a:lnTo>
                    <a:lnTo>
                      <a:pt x="18343" y="28090"/>
                    </a:lnTo>
                    <a:lnTo>
                      <a:pt x="18613" y="27677"/>
                    </a:lnTo>
                    <a:lnTo>
                      <a:pt x="18855" y="27265"/>
                    </a:lnTo>
                    <a:lnTo>
                      <a:pt x="19069" y="26823"/>
                    </a:lnTo>
                    <a:lnTo>
                      <a:pt x="19268" y="26382"/>
                    </a:lnTo>
                    <a:lnTo>
                      <a:pt x="19453" y="25927"/>
                    </a:lnTo>
                    <a:lnTo>
                      <a:pt x="19609" y="25457"/>
                    </a:lnTo>
                    <a:lnTo>
                      <a:pt x="19752" y="24988"/>
                    </a:lnTo>
                    <a:lnTo>
                      <a:pt x="19866" y="24504"/>
                    </a:lnTo>
                    <a:lnTo>
                      <a:pt x="19951" y="24006"/>
                    </a:lnTo>
                    <a:lnTo>
                      <a:pt x="20008" y="23508"/>
                    </a:lnTo>
                    <a:lnTo>
                      <a:pt x="20051" y="22996"/>
                    </a:lnTo>
                    <a:lnTo>
                      <a:pt x="20065" y="22483"/>
                    </a:lnTo>
                    <a:lnTo>
                      <a:pt x="20065" y="10032"/>
                    </a:lnTo>
                    <a:lnTo>
                      <a:pt x="20051" y="9520"/>
                    </a:lnTo>
                    <a:lnTo>
                      <a:pt x="20008" y="9008"/>
                    </a:lnTo>
                    <a:lnTo>
                      <a:pt x="19951" y="8510"/>
                    </a:lnTo>
                    <a:lnTo>
                      <a:pt x="19866" y="8012"/>
                    </a:lnTo>
                    <a:lnTo>
                      <a:pt x="19752" y="7528"/>
                    </a:lnTo>
                    <a:lnTo>
                      <a:pt x="19609" y="7058"/>
                    </a:lnTo>
                    <a:lnTo>
                      <a:pt x="19453" y="6589"/>
                    </a:lnTo>
                    <a:lnTo>
                      <a:pt x="19268" y="6133"/>
                    </a:lnTo>
                    <a:lnTo>
                      <a:pt x="19069" y="5692"/>
                    </a:lnTo>
                    <a:lnTo>
                      <a:pt x="18855" y="5251"/>
                    </a:lnTo>
                    <a:lnTo>
                      <a:pt x="18613" y="4838"/>
                    </a:lnTo>
                    <a:lnTo>
                      <a:pt x="18343" y="4426"/>
                    </a:lnTo>
                    <a:lnTo>
                      <a:pt x="18073" y="4041"/>
                    </a:lnTo>
                    <a:lnTo>
                      <a:pt x="17774" y="3657"/>
                    </a:lnTo>
                    <a:lnTo>
                      <a:pt x="17461" y="3287"/>
                    </a:lnTo>
                    <a:lnTo>
                      <a:pt x="17119" y="2946"/>
                    </a:lnTo>
                    <a:lnTo>
                      <a:pt x="16778" y="2618"/>
                    </a:lnTo>
                    <a:lnTo>
                      <a:pt x="16408" y="2291"/>
                    </a:lnTo>
                    <a:lnTo>
                      <a:pt x="16038" y="2006"/>
                    </a:lnTo>
                    <a:lnTo>
                      <a:pt x="15639" y="1722"/>
                    </a:lnTo>
                    <a:lnTo>
                      <a:pt x="15227" y="1466"/>
                    </a:lnTo>
                    <a:lnTo>
                      <a:pt x="14814" y="1224"/>
                    </a:lnTo>
                    <a:lnTo>
                      <a:pt x="14387" y="996"/>
                    </a:lnTo>
                    <a:lnTo>
                      <a:pt x="13932" y="797"/>
                    </a:lnTo>
                    <a:lnTo>
                      <a:pt x="13476" y="612"/>
                    </a:lnTo>
                    <a:lnTo>
                      <a:pt x="13021" y="455"/>
                    </a:lnTo>
                    <a:lnTo>
                      <a:pt x="12537" y="327"/>
                    </a:lnTo>
                    <a:lnTo>
                      <a:pt x="12053" y="214"/>
                    </a:lnTo>
                    <a:lnTo>
                      <a:pt x="11555" y="128"/>
                    </a:lnTo>
                    <a:lnTo>
                      <a:pt x="11057" y="57"/>
                    </a:lnTo>
                    <a:lnTo>
                      <a:pt x="10545" y="14"/>
                    </a:lnTo>
                    <a:lnTo>
                      <a:pt x="10033" y="0"/>
                    </a:ln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499;p19">
                <a:extLst>
                  <a:ext uri="{FF2B5EF4-FFF2-40B4-BE49-F238E27FC236}">
                    <a16:creationId xmlns:a16="http://schemas.microsoft.com/office/drawing/2014/main" id="{82AC1B5C-042E-878E-E14B-1FF7CE243B0B}"/>
                  </a:ext>
                </a:extLst>
              </p:cNvPr>
              <p:cNvSpPr/>
              <p:nvPr/>
            </p:nvSpPr>
            <p:spPr>
              <a:xfrm>
                <a:off x="2107261" y="3236766"/>
                <a:ext cx="667813" cy="185683"/>
              </a:xfrm>
              <a:custGeom>
                <a:avLst/>
                <a:gdLst/>
                <a:ahLst/>
                <a:cxnLst/>
                <a:rect l="l" t="t" r="r" b="b"/>
                <a:pathLst>
                  <a:path w="20065" h="5579" extrusionOk="0">
                    <a:moveTo>
                      <a:pt x="2790" y="0"/>
                    </a:moveTo>
                    <a:lnTo>
                      <a:pt x="2505" y="15"/>
                    </a:lnTo>
                    <a:lnTo>
                      <a:pt x="2235" y="57"/>
                    </a:lnTo>
                    <a:lnTo>
                      <a:pt x="1964" y="128"/>
                    </a:lnTo>
                    <a:lnTo>
                      <a:pt x="1708" y="214"/>
                    </a:lnTo>
                    <a:lnTo>
                      <a:pt x="1466" y="342"/>
                    </a:lnTo>
                    <a:lnTo>
                      <a:pt x="1239" y="470"/>
                    </a:lnTo>
                    <a:lnTo>
                      <a:pt x="1025" y="641"/>
                    </a:lnTo>
                    <a:lnTo>
                      <a:pt x="826" y="811"/>
                    </a:lnTo>
                    <a:lnTo>
                      <a:pt x="641" y="1011"/>
                    </a:lnTo>
                    <a:lnTo>
                      <a:pt x="484" y="1224"/>
                    </a:lnTo>
                    <a:lnTo>
                      <a:pt x="342" y="1466"/>
                    </a:lnTo>
                    <a:lnTo>
                      <a:pt x="228" y="1708"/>
                    </a:lnTo>
                    <a:lnTo>
                      <a:pt x="129" y="1964"/>
                    </a:lnTo>
                    <a:lnTo>
                      <a:pt x="58" y="2220"/>
                    </a:lnTo>
                    <a:lnTo>
                      <a:pt x="15" y="2505"/>
                    </a:lnTo>
                    <a:lnTo>
                      <a:pt x="1" y="2789"/>
                    </a:lnTo>
                    <a:lnTo>
                      <a:pt x="15" y="3074"/>
                    </a:lnTo>
                    <a:lnTo>
                      <a:pt x="58" y="3344"/>
                    </a:lnTo>
                    <a:lnTo>
                      <a:pt x="129" y="3615"/>
                    </a:lnTo>
                    <a:lnTo>
                      <a:pt x="228" y="3871"/>
                    </a:lnTo>
                    <a:lnTo>
                      <a:pt x="342" y="4113"/>
                    </a:lnTo>
                    <a:lnTo>
                      <a:pt x="484" y="4340"/>
                    </a:lnTo>
                    <a:lnTo>
                      <a:pt x="641" y="4554"/>
                    </a:lnTo>
                    <a:lnTo>
                      <a:pt x="826" y="4753"/>
                    </a:lnTo>
                    <a:lnTo>
                      <a:pt x="1025" y="4938"/>
                    </a:lnTo>
                    <a:lnTo>
                      <a:pt x="1239" y="5095"/>
                    </a:lnTo>
                    <a:lnTo>
                      <a:pt x="1466" y="5237"/>
                    </a:lnTo>
                    <a:lnTo>
                      <a:pt x="1708" y="5351"/>
                    </a:lnTo>
                    <a:lnTo>
                      <a:pt x="1964" y="5450"/>
                    </a:lnTo>
                    <a:lnTo>
                      <a:pt x="2235" y="5522"/>
                    </a:lnTo>
                    <a:lnTo>
                      <a:pt x="2505" y="5564"/>
                    </a:lnTo>
                    <a:lnTo>
                      <a:pt x="2790" y="5578"/>
                    </a:lnTo>
                    <a:lnTo>
                      <a:pt x="17276" y="5578"/>
                    </a:lnTo>
                    <a:lnTo>
                      <a:pt x="17560" y="5564"/>
                    </a:lnTo>
                    <a:lnTo>
                      <a:pt x="17831" y="5522"/>
                    </a:lnTo>
                    <a:lnTo>
                      <a:pt x="18101" y="5450"/>
                    </a:lnTo>
                    <a:lnTo>
                      <a:pt x="18357" y="5351"/>
                    </a:lnTo>
                    <a:lnTo>
                      <a:pt x="18599" y="5237"/>
                    </a:lnTo>
                    <a:lnTo>
                      <a:pt x="18827" y="5095"/>
                    </a:lnTo>
                    <a:lnTo>
                      <a:pt x="19040" y="4938"/>
                    </a:lnTo>
                    <a:lnTo>
                      <a:pt x="19239" y="4753"/>
                    </a:lnTo>
                    <a:lnTo>
                      <a:pt x="19424" y="4554"/>
                    </a:lnTo>
                    <a:lnTo>
                      <a:pt x="19581" y="4340"/>
                    </a:lnTo>
                    <a:lnTo>
                      <a:pt x="19723" y="4113"/>
                    </a:lnTo>
                    <a:lnTo>
                      <a:pt x="19837" y="3871"/>
                    </a:lnTo>
                    <a:lnTo>
                      <a:pt x="19937" y="3615"/>
                    </a:lnTo>
                    <a:lnTo>
                      <a:pt x="20008" y="3344"/>
                    </a:lnTo>
                    <a:lnTo>
                      <a:pt x="20051" y="3074"/>
                    </a:lnTo>
                    <a:lnTo>
                      <a:pt x="20065" y="2789"/>
                    </a:lnTo>
                    <a:lnTo>
                      <a:pt x="20051" y="2505"/>
                    </a:lnTo>
                    <a:lnTo>
                      <a:pt x="20008" y="2220"/>
                    </a:lnTo>
                    <a:lnTo>
                      <a:pt x="19937" y="1964"/>
                    </a:lnTo>
                    <a:lnTo>
                      <a:pt x="19837" y="1708"/>
                    </a:lnTo>
                    <a:lnTo>
                      <a:pt x="19723" y="1466"/>
                    </a:lnTo>
                    <a:lnTo>
                      <a:pt x="19581" y="1224"/>
                    </a:lnTo>
                    <a:lnTo>
                      <a:pt x="19424" y="1011"/>
                    </a:lnTo>
                    <a:lnTo>
                      <a:pt x="19239" y="811"/>
                    </a:lnTo>
                    <a:lnTo>
                      <a:pt x="19040" y="641"/>
                    </a:lnTo>
                    <a:lnTo>
                      <a:pt x="18827" y="470"/>
                    </a:lnTo>
                    <a:lnTo>
                      <a:pt x="18599" y="342"/>
                    </a:lnTo>
                    <a:lnTo>
                      <a:pt x="18357" y="214"/>
                    </a:lnTo>
                    <a:lnTo>
                      <a:pt x="18101" y="128"/>
                    </a:lnTo>
                    <a:lnTo>
                      <a:pt x="17831" y="57"/>
                    </a:lnTo>
                    <a:lnTo>
                      <a:pt x="17560" y="15"/>
                    </a:lnTo>
                    <a:lnTo>
                      <a:pt x="17276" y="0"/>
                    </a:lnTo>
                    <a:close/>
                  </a:path>
                </a:pathLst>
              </a:custGeom>
              <a:solidFill>
                <a:srgbClr val="21191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500;p19">
                <a:extLst>
                  <a:ext uri="{FF2B5EF4-FFF2-40B4-BE49-F238E27FC236}">
                    <a16:creationId xmlns:a16="http://schemas.microsoft.com/office/drawing/2014/main" id="{7E287888-7ABB-C406-A5D1-16C913AEB06B}"/>
                  </a:ext>
                </a:extLst>
              </p:cNvPr>
              <p:cNvSpPr/>
              <p:nvPr/>
            </p:nvSpPr>
            <p:spPr>
              <a:xfrm>
                <a:off x="1821199" y="2075012"/>
                <a:ext cx="1207755" cy="1252720"/>
              </a:xfrm>
              <a:custGeom>
                <a:avLst/>
                <a:gdLst/>
                <a:ahLst/>
                <a:cxnLst/>
                <a:rect l="l" t="t" r="r" b="b"/>
                <a:pathLst>
                  <a:path w="36288" h="37639" extrusionOk="0">
                    <a:moveTo>
                      <a:pt x="9734" y="0"/>
                    </a:moveTo>
                    <a:lnTo>
                      <a:pt x="9236" y="15"/>
                    </a:lnTo>
                    <a:lnTo>
                      <a:pt x="8738" y="43"/>
                    </a:lnTo>
                    <a:lnTo>
                      <a:pt x="8254" y="114"/>
                    </a:lnTo>
                    <a:lnTo>
                      <a:pt x="7785" y="200"/>
                    </a:lnTo>
                    <a:lnTo>
                      <a:pt x="7315" y="313"/>
                    </a:lnTo>
                    <a:lnTo>
                      <a:pt x="6845" y="441"/>
                    </a:lnTo>
                    <a:lnTo>
                      <a:pt x="6390" y="598"/>
                    </a:lnTo>
                    <a:lnTo>
                      <a:pt x="5949" y="769"/>
                    </a:lnTo>
                    <a:lnTo>
                      <a:pt x="5522" y="968"/>
                    </a:lnTo>
                    <a:lnTo>
                      <a:pt x="5109" y="1181"/>
                    </a:lnTo>
                    <a:lnTo>
                      <a:pt x="4697" y="1409"/>
                    </a:lnTo>
                    <a:lnTo>
                      <a:pt x="4298" y="1665"/>
                    </a:lnTo>
                    <a:lnTo>
                      <a:pt x="3914" y="1936"/>
                    </a:lnTo>
                    <a:lnTo>
                      <a:pt x="3558" y="2234"/>
                    </a:lnTo>
                    <a:lnTo>
                      <a:pt x="3203" y="2533"/>
                    </a:lnTo>
                    <a:lnTo>
                      <a:pt x="2861" y="2861"/>
                    </a:lnTo>
                    <a:lnTo>
                      <a:pt x="2534" y="3202"/>
                    </a:lnTo>
                    <a:lnTo>
                      <a:pt x="2235" y="3544"/>
                    </a:lnTo>
                    <a:lnTo>
                      <a:pt x="1936" y="3914"/>
                    </a:lnTo>
                    <a:lnTo>
                      <a:pt x="1666" y="4298"/>
                    </a:lnTo>
                    <a:lnTo>
                      <a:pt x="1410" y="4696"/>
                    </a:lnTo>
                    <a:lnTo>
                      <a:pt x="1182" y="5109"/>
                    </a:lnTo>
                    <a:lnTo>
                      <a:pt x="968" y="5522"/>
                    </a:lnTo>
                    <a:lnTo>
                      <a:pt x="769" y="5948"/>
                    </a:lnTo>
                    <a:lnTo>
                      <a:pt x="598" y="6390"/>
                    </a:lnTo>
                    <a:lnTo>
                      <a:pt x="442" y="6845"/>
                    </a:lnTo>
                    <a:lnTo>
                      <a:pt x="314" y="7300"/>
                    </a:lnTo>
                    <a:lnTo>
                      <a:pt x="200" y="7770"/>
                    </a:lnTo>
                    <a:lnTo>
                      <a:pt x="115" y="8254"/>
                    </a:lnTo>
                    <a:lnTo>
                      <a:pt x="58" y="8737"/>
                    </a:lnTo>
                    <a:lnTo>
                      <a:pt x="15" y="9236"/>
                    </a:lnTo>
                    <a:lnTo>
                      <a:pt x="1" y="9734"/>
                    </a:lnTo>
                    <a:lnTo>
                      <a:pt x="1" y="19495"/>
                    </a:lnTo>
                    <a:lnTo>
                      <a:pt x="1" y="19965"/>
                    </a:lnTo>
                    <a:lnTo>
                      <a:pt x="29" y="20434"/>
                    </a:lnTo>
                    <a:lnTo>
                      <a:pt x="58" y="20890"/>
                    </a:lnTo>
                    <a:lnTo>
                      <a:pt x="100" y="21345"/>
                    </a:lnTo>
                    <a:lnTo>
                      <a:pt x="143" y="21801"/>
                    </a:lnTo>
                    <a:lnTo>
                      <a:pt x="214" y="22256"/>
                    </a:lnTo>
                    <a:lnTo>
                      <a:pt x="285" y="22697"/>
                    </a:lnTo>
                    <a:lnTo>
                      <a:pt x="371" y="23138"/>
                    </a:lnTo>
                    <a:lnTo>
                      <a:pt x="470" y="23579"/>
                    </a:lnTo>
                    <a:lnTo>
                      <a:pt x="570" y="24020"/>
                    </a:lnTo>
                    <a:lnTo>
                      <a:pt x="698" y="24447"/>
                    </a:lnTo>
                    <a:lnTo>
                      <a:pt x="826" y="24874"/>
                    </a:lnTo>
                    <a:lnTo>
                      <a:pt x="954" y="25301"/>
                    </a:lnTo>
                    <a:lnTo>
                      <a:pt x="1111" y="25714"/>
                    </a:lnTo>
                    <a:lnTo>
                      <a:pt x="1267" y="26141"/>
                    </a:lnTo>
                    <a:lnTo>
                      <a:pt x="1438" y="26539"/>
                    </a:lnTo>
                    <a:lnTo>
                      <a:pt x="1609" y="26952"/>
                    </a:lnTo>
                    <a:lnTo>
                      <a:pt x="1794" y="27350"/>
                    </a:lnTo>
                    <a:lnTo>
                      <a:pt x="1993" y="27734"/>
                    </a:lnTo>
                    <a:lnTo>
                      <a:pt x="2206" y="28133"/>
                    </a:lnTo>
                    <a:lnTo>
                      <a:pt x="2420" y="28517"/>
                    </a:lnTo>
                    <a:lnTo>
                      <a:pt x="2633" y="28887"/>
                    </a:lnTo>
                    <a:lnTo>
                      <a:pt x="2875" y="29257"/>
                    </a:lnTo>
                    <a:lnTo>
                      <a:pt x="3117" y="29627"/>
                    </a:lnTo>
                    <a:lnTo>
                      <a:pt x="3359" y="29983"/>
                    </a:lnTo>
                    <a:lnTo>
                      <a:pt x="3615" y="30339"/>
                    </a:lnTo>
                    <a:lnTo>
                      <a:pt x="3886" y="30680"/>
                    </a:lnTo>
                    <a:lnTo>
                      <a:pt x="4156" y="31022"/>
                    </a:lnTo>
                    <a:lnTo>
                      <a:pt x="4441" y="31349"/>
                    </a:lnTo>
                    <a:lnTo>
                      <a:pt x="4725" y="31676"/>
                    </a:lnTo>
                    <a:lnTo>
                      <a:pt x="5024" y="32003"/>
                    </a:lnTo>
                    <a:lnTo>
                      <a:pt x="5337" y="32316"/>
                    </a:lnTo>
                    <a:lnTo>
                      <a:pt x="5650" y="32615"/>
                    </a:lnTo>
                    <a:lnTo>
                      <a:pt x="5963" y="32914"/>
                    </a:lnTo>
                    <a:lnTo>
                      <a:pt x="6290" y="33199"/>
                    </a:lnTo>
                    <a:lnTo>
                      <a:pt x="6618" y="33483"/>
                    </a:lnTo>
                    <a:lnTo>
                      <a:pt x="6959" y="33754"/>
                    </a:lnTo>
                    <a:lnTo>
                      <a:pt x="7301" y="34024"/>
                    </a:lnTo>
                    <a:lnTo>
                      <a:pt x="7657" y="34280"/>
                    </a:lnTo>
                    <a:lnTo>
                      <a:pt x="8012" y="34536"/>
                    </a:lnTo>
                    <a:lnTo>
                      <a:pt x="8382" y="34778"/>
                    </a:lnTo>
                    <a:lnTo>
                      <a:pt x="8752" y="35006"/>
                    </a:lnTo>
                    <a:lnTo>
                      <a:pt x="9136" y="35234"/>
                    </a:lnTo>
                    <a:lnTo>
                      <a:pt x="9521" y="35447"/>
                    </a:lnTo>
                    <a:lnTo>
                      <a:pt x="9905" y="35646"/>
                    </a:lnTo>
                    <a:lnTo>
                      <a:pt x="10303" y="35846"/>
                    </a:lnTo>
                    <a:lnTo>
                      <a:pt x="10702" y="36031"/>
                    </a:lnTo>
                    <a:lnTo>
                      <a:pt x="11100" y="36215"/>
                    </a:lnTo>
                    <a:lnTo>
                      <a:pt x="11513" y="36372"/>
                    </a:lnTo>
                    <a:lnTo>
                      <a:pt x="11925" y="36543"/>
                    </a:lnTo>
                    <a:lnTo>
                      <a:pt x="12338" y="36685"/>
                    </a:lnTo>
                    <a:lnTo>
                      <a:pt x="12765" y="36827"/>
                    </a:lnTo>
                    <a:lnTo>
                      <a:pt x="13192" y="36955"/>
                    </a:lnTo>
                    <a:lnTo>
                      <a:pt x="13619" y="37069"/>
                    </a:lnTo>
                    <a:lnTo>
                      <a:pt x="14060" y="37169"/>
                    </a:lnTo>
                    <a:lnTo>
                      <a:pt x="14501" y="37269"/>
                    </a:lnTo>
                    <a:lnTo>
                      <a:pt x="14942" y="37354"/>
                    </a:lnTo>
                    <a:lnTo>
                      <a:pt x="15398" y="37425"/>
                    </a:lnTo>
                    <a:lnTo>
                      <a:pt x="15839" y="37496"/>
                    </a:lnTo>
                    <a:lnTo>
                      <a:pt x="16294" y="37553"/>
                    </a:lnTo>
                    <a:lnTo>
                      <a:pt x="16749" y="37596"/>
                    </a:lnTo>
                    <a:lnTo>
                      <a:pt x="17219" y="37624"/>
                    </a:lnTo>
                    <a:lnTo>
                      <a:pt x="17674" y="37638"/>
                    </a:lnTo>
                    <a:lnTo>
                      <a:pt x="18614" y="37638"/>
                    </a:lnTo>
                    <a:lnTo>
                      <a:pt x="19069" y="37624"/>
                    </a:lnTo>
                    <a:lnTo>
                      <a:pt x="19538" y="37596"/>
                    </a:lnTo>
                    <a:lnTo>
                      <a:pt x="19994" y="37553"/>
                    </a:lnTo>
                    <a:lnTo>
                      <a:pt x="20449" y="37496"/>
                    </a:lnTo>
                    <a:lnTo>
                      <a:pt x="20905" y="37425"/>
                    </a:lnTo>
                    <a:lnTo>
                      <a:pt x="21346" y="37354"/>
                    </a:lnTo>
                    <a:lnTo>
                      <a:pt x="21787" y="37269"/>
                    </a:lnTo>
                    <a:lnTo>
                      <a:pt x="22228" y="37169"/>
                    </a:lnTo>
                    <a:lnTo>
                      <a:pt x="22669" y="37069"/>
                    </a:lnTo>
                    <a:lnTo>
                      <a:pt x="23096" y="36955"/>
                    </a:lnTo>
                    <a:lnTo>
                      <a:pt x="23523" y="36827"/>
                    </a:lnTo>
                    <a:lnTo>
                      <a:pt x="23950" y="36685"/>
                    </a:lnTo>
                    <a:lnTo>
                      <a:pt x="24362" y="36543"/>
                    </a:lnTo>
                    <a:lnTo>
                      <a:pt x="24775" y="36372"/>
                    </a:lnTo>
                    <a:lnTo>
                      <a:pt x="25188" y="36215"/>
                    </a:lnTo>
                    <a:lnTo>
                      <a:pt x="25600" y="36031"/>
                    </a:lnTo>
                    <a:lnTo>
                      <a:pt x="25999" y="35846"/>
                    </a:lnTo>
                    <a:lnTo>
                      <a:pt x="26383" y="35646"/>
                    </a:lnTo>
                    <a:lnTo>
                      <a:pt x="26781" y="35447"/>
                    </a:lnTo>
                    <a:lnTo>
                      <a:pt x="27151" y="35234"/>
                    </a:lnTo>
                    <a:lnTo>
                      <a:pt x="27536" y="35006"/>
                    </a:lnTo>
                    <a:lnTo>
                      <a:pt x="27906" y="34778"/>
                    </a:lnTo>
                    <a:lnTo>
                      <a:pt x="28276" y="34536"/>
                    </a:lnTo>
                    <a:lnTo>
                      <a:pt x="28631" y="34280"/>
                    </a:lnTo>
                    <a:lnTo>
                      <a:pt x="28987" y="34024"/>
                    </a:lnTo>
                    <a:lnTo>
                      <a:pt x="29329" y="33754"/>
                    </a:lnTo>
                    <a:lnTo>
                      <a:pt x="29670" y="33483"/>
                    </a:lnTo>
                    <a:lnTo>
                      <a:pt x="29997" y="33199"/>
                    </a:lnTo>
                    <a:lnTo>
                      <a:pt x="30325" y="32914"/>
                    </a:lnTo>
                    <a:lnTo>
                      <a:pt x="30652" y="32615"/>
                    </a:lnTo>
                    <a:lnTo>
                      <a:pt x="30965" y="32316"/>
                    </a:lnTo>
                    <a:lnTo>
                      <a:pt x="31264" y="32003"/>
                    </a:lnTo>
                    <a:lnTo>
                      <a:pt x="31563" y="31676"/>
                    </a:lnTo>
                    <a:lnTo>
                      <a:pt x="31847" y="31349"/>
                    </a:lnTo>
                    <a:lnTo>
                      <a:pt x="32132" y="31022"/>
                    </a:lnTo>
                    <a:lnTo>
                      <a:pt x="32402" y="30680"/>
                    </a:lnTo>
                    <a:lnTo>
                      <a:pt x="32673" y="30339"/>
                    </a:lnTo>
                    <a:lnTo>
                      <a:pt x="32929" y="29983"/>
                    </a:lnTo>
                    <a:lnTo>
                      <a:pt x="33185" y="29627"/>
                    </a:lnTo>
                    <a:lnTo>
                      <a:pt x="33427" y="29257"/>
                    </a:lnTo>
                    <a:lnTo>
                      <a:pt x="33655" y="28887"/>
                    </a:lnTo>
                    <a:lnTo>
                      <a:pt x="33882" y="28517"/>
                    </a:lnTo>
                    <a:lnTo>
                      <a:pt x="34096" y="28133"/>
                    </a:lnTo>
                    <a:lnTo>
                      <a:pt x="34295" y="27734"/>
                    </a:lnTo>
                    <a:lnTo>
                      <a:pt x="34494" y="27350"/>
                    </a:lnTo>
                    <a:lnTo>
                      <a:pt x="34679" y="26952"/>
                    </a:lnTo>
                    <a:lnTo>
                      <a:pt x="34864" y="26539"/>
                    </a:lnTo>
                    <a:lnTo>
                      <a:pt x="35021" y="26141"/>
                    </a:lnTo>
                    <a:lnTo>
                      <a:pt x="35177" y="25714"/>
                    </a:lnTo>
                    <a:lnTo>
                      <a:pt x="35334" y="25301"/>
                    </a:lnTo>
                    <a:lnTo>
                      <a:pt x="35476" y="24874"/>
                    </a:lnTo>
                    <a:lnTo>
                      <a:pt x="35604" y="24447"/>
                    </a:lnTo>
                    <a:lnTo>
                      <a:pt x="35718" y="24020"/>
                    </a:lnTo>
                    <a:lnTo>
                      <a:pt x="35817" y="23579"/>
                    </a:lnTo>
                    <a:lnTo>
                      <a:pt x="35917" y="23138"/>
                    </a:lnTo>
                    <a:lnTo>
                      <a:pt x="36002" y="22697"/>
                    </a:lnTo>
                    <a:lnTo>
                      <a:pt x="36074" y="22256"/>
                    </a:lnTo>
                    <a:lnTo>
                      <a:pt x="36145" y="21801"/>
                    </a:lnTo>
                    <a:lnTo>
                      <a:pt x="36202" y="21345"/>
                    </a:lnTo>
                    <a:lnTo>
                      <a:pt x="36230" y="20890"/>
                    </a:lnTo>
                    <a:lnTo>
                      <a:pt x="36259" y="20434"/>
                    </a:lnTo>
                    <a:lnTo>
                      <a:pt x="36287" y="19965"/>
                    </a:lnTo>
                    <a:lnTo>
                      <a:pt x="36287" y="19495"/>
                    </a:lnTo>
                    <a:lnTo>
                      <a:pt x="36287" y="9734"/>
                    </a:lnTo>
                    <a:lnTo>
                      <a:pt x="36273" y="9236"/>
                    </a:lnTo>
                    <a:lnTo>
                      <a:pt x="36244" y="8737"/>
                    </a:lnTo>
                    <a:lnTo>
                      <a:pt x="36173" y="8254"/>
                    </a:lnTo>
                    <a:lnTo>
                      <a:pt x="36088" y="7770"/>
                    </a:lnTo>
                    <a:lnTo>
                      <a:pt x="35988" y="7300"/>
                    </a:lnTo>
                    <a:lnTo>
                      <a:pt x="35846" y="6845"/>
                    </a:lnTo>
                    <a:lnTo>
                      <a:pt x="35689" y="6390"/>
                    </a:lnTo>
                    <a:lnTo>
                      <a:pt x="35519" y="5948"/>
                    </a:lnTo>
                    <a:lnTo>
                      <a:pt x="35319" y="5522"/>
                    </a:lnTo>
                    <a:lnTo>
                      <a:pt x="35106" y="5109"/>
                    </a:lnTo>
                    <a:lnTo>
                      <a:pt x="34878" y="4696"/>
                    </a:lnTo>
                    <a:lnTo>
                      <a:pt x="34622" y="4298"/>
                    </a:lnTo>
                    <a:lnTo>
                      <a:pt x="34352" y="3914"/>
                    </a:lnTo>
                    <a:lnTo>
                      <a:pt x="34053" y="3544"/>
                    </a:lnTo>
                    <a:lnTo>
                      <a:pt x="33754" y="3202"/>
                    </a:lnTo>
                    <a:lnTo>
                      <a:pt x="33427" y="2861"/>
                    </a:lnTo>
                    <a:lnTo>
                      <a:pt x="33085" y="2533"/>
                    </a:lnTo>
                    <a:lnTo>
                      <a:pt x="32744" y="2234"/>
                    </a:lnTo>
                    <a:lnTo>
                      <a:pt x="32374" y="1936"/>
                    </a:lnTo>
                    <a:lnTo>
                      <a:pt x="31990" y="1665"/>
                    </a:lnTo>
                    <a:lnTo>
                      <a:pt x="31591" y="1409"/>
                    </a:lnTo>
                    <a:lnTo>
                      <a:pt x="31193" y="1181"/>
                    </a:lnTo>
                    <a:lnTo>
                      <a:pt x="30766" y="968"/>
                    </a:lnTo>
                    <a:lnTo>
                      <a:pt x="30339" y="769"/>
                    </a:lnTo>
                    <a:lnTo>
                      <a:pt x="29898" y="598"/>
                    </a:lnTo>
                    <a:lnTo>
                      <a:pt x="29442" y="441"/>
                    </a:lnTo>
                    <a:lnTo>
                      <a:pt x="28987" y="313"/>
                    </a:lnTo>
                    <a:lnTo>
                      <a:pt x="28518" y="200"/>
                    </a:lnTo>
                    <a:lnTo>
                      <a:pt x="28034" y="114"/>
                    </a:lnTo>
                    <a:lnTo>
                      <a:pt x="27550" y="43"/>
                    </a:lnTo>
                    <a:lnTo>
                      <a:pt x="27052" y="15"/>
                    </a:lnTo>
                    <a:lnTo>
                      <a:pt x="26554" y="0"/>
                    </a:ln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501;p19">
                <a:extLst>
                  <a:ext uri="{FF2B5EF4-FFF2-40B4-BE49-F238E27FC236}">
                    <a16:creationId xmlns:a16="http://schemas.microsoft.com/office/drawing/2014/main" id="{FBC92C83-3AC5-1712-C48B-45A037BEE6FC}"/>
                  </a:ext>
                </a:extLst>
              </p:cNvPr>
              <p:cNvSpPr/>
              <p:nvPr/>
            </p:nvSpPr>
            <p:spPr>
              <a:xfrm>
                <a:off x="2038600" y="2210471"/>
                <a:ext cx="765364" cy="765364"/>
              </a:xfrm>
              <a:custGeom>
                <a:avLst/>
                <a:gdLst/>
                <a:ahLst/>
                <a:cxnLst/>
                <a:rect l="l" t="t" r="r" b="b"/>
                <a:pathLst>
                  <a:path w="22996" h="22996" extrusionOk="0">
                    <a:moveTo>
                      <a:pt x="11498" y="0"/>
                    </a:moveTo>
                    <a:lnTo>
                      <a:pt x="10900" y="14"/>
                    </a:lnTo>
                    <a:lnTo>
                      <a:pt x="10317" y="57"/>
                    </a:lnTo>
                    <a:lnTo>
                      <a:pt x="9748" y="128"/>
                    </a:lnTo>
                    <a:lnTo>
                      <a:pt x="9179" y="242"/>
                    </a:lnTo>
                    <a:lnTo>
                      <a:pt x="8624" y="370"/>
                    </a:lnTo>
                    <a:lnTo>
                      <a:pt x="8083" y="512"/>
                    </a:lnTo>
                    <a:lnTo>
                      <a:pt x="7542" y="697"/>
                    </a:lnTo>
                    <a:lnTo>
                      <a:pt x="7030" y="911"/>
                    </a:lnTo>
                    <a:lnTo>
                      <a:pt x="6518" y="1138"/>
                    </a:lnTo>
                    <a:lnTo>
                      <a:pt x="6020" y="1395"/>
                    </a:lnTo>
                    <a:lnTo>
                      <a:pt x="5536" y="1665"/>
                    </a:lnTo>
                    <a:lnTo>
                      <a:pt x="5066" y="1964"/>
                    </a:lnTo>
                    <a:lnTo>
                      <a:pt x="4625" y="2291"/>
                    </a:lnTo>
                    <a:lnTo>
                      <a:pt x="4184" y="2633"/>
                    </a:lnTo>
                    <a:lnTo>
                      <a:pt x="3771" y="2988"/>
                    </a:lnTo>
                    <a:lnTo>
                      <a:pt x="3373" y="3373"/>
                    </a:lnTo>
                    <a:lnTo>
                      <a:pt x="2989" y="3771"/>
                    </a:lnTo>
                    <a:lnTo>
                      <a:pt x="2633" y="4184"/>
                    </a:lnTo>
                    <a:lnTo>
                      <a:pt x="2291" y="4625"/>
                    </a:lnTo>
                    <a:lnTo>
                      <a:pt x="1964" y="5066"/>
                    </a:lnTo>
                    <a:lnTo>
                      <a:pt x="1665" y="5536"/>
                    </a:lnTo>
                    <a:lnTo>
                      <a:pt x="1395" y="6019"/>
                    </a:lnTo>
                    <a:lnTo>
                      <a:pt x="1139" y="6517"/>
                    </a:lnTo>
                    <a:lnTo>
                      <a:pt x="911" y="7015"/>
                    </a:lnTo>
                    <a:lnTo>
                      <a:pt x="698" y="7542"/>
                    </a:lnTo>
                    <a:lnTo>
                      <a:pt x="527" y="8083"/>
                    </a:lnTo>
                    <a:lnTo>
                      <a:pt x="370" y="8623"/>
                    </a:lnTo>
                    <a:lnTo>
                      <a:pt x="242" y="9178"/>
                    </a:lnTo>
                    <a:lnTo>
                      <a:pt x="143" y="9748"/>
                    </a:lnTo>
                    <a:lnTo>
                      <a:pt x="57" y="10317"/>
                    </a:lnTo>
                    <a:lnTo>
                      <a:pt x="15" y="10900"/>
                    </a:lnTo>
                    <a:lnTo>
                      <a:pt x="0" y="11498"/>
                    </a:lnTo>
                    <a:lnTo>
                      <a:pt x="15" y="12081"/>
                    </a:lnTo>
                    <a:lnTo>
                      <a:pt x="57" y="12665"/>
                    </a:lnTo>
                    <a:lnTo>
                      <a:pt x="143" y="13248"/>
                    </a:lnTo>
                    <a:lnTo>
                      <a:pt x="242" y="13817"/>
                    </a:lnTo>
                    <a:lnTo>
                      <a:pt x="370" y="14372"/>
                    </a:lnTo>
                    <a:lnTo>
                      <a:pt x="527" y="14913"/>
                    </a:lnTo>
                    <a:lnTo>
                      <a:pt x="698" y="15454"/>
                    </a:lnTo>
                    <a:lnTo>
                      <a:pt x="911" y="15966"/>
                    </a:lnTo>
                    <a:lnTo>
                      <a:pt x="1139" y="16478"/>
                    </a:lnTo>
                    <a:lnTo>
                      <a:pt x="1395" y="16976"/>
                    </a:lnTo>
                    <a:lnTo>
                      <a:pt x="1665" y="17460"/>
                    </a:lnTo>
                    <a:lnTo>
                      <a:pt x="1964" y="17916"/>
                    </a:lnTo>
                    <a:lnTo>
                      <a:pt x="2291" y="18371"/>
                    </a:lnTo>
                    <a:lnTo>
                      <a:pt x="2633" y="18812"/>
                    </a:lnTo>
                    <a:lnTo>
                      <a:pt x="2989" y="19225"/>
                    </a:lnTo>
                    <a:lnTo>
                      <a:pt x="3373" y="19623"/>
                    </a:lnTo>
                    <a:lnTo>
                      <a:pt x="3771" y="20007"/>
                    </a:lnTo>
                    <a:lnTo>
                      <a:pt x="4184" y="20363"/>
                    </a:lnTo>
                    <a:lnTo>
                      <a:pt x="4625" y="20705"/>
                    </a:lnTo>
                    <a:lnTo>
                      <a:pt x="5066" y="21032"/>
                    </a:lnTo>
                    <a:lnTo>
                      <a:pt x="5536" y="21331"/>
                    </a:lnTo>
                    <a:lnTo>
                      <a:pt x="6020" y="21601"/>
                    </a:lnTo>
                    <a:lnTo>
                      <a:pt x="6518" y="21857"/>
                    </a:lnTo>
                    <a:lnTo>
                      <a:pt x="7030" y="22085"/>
                    </a:lnTo>
                    <a:lnTo>
                      <a:pt x="7542" y="22298"/>
                    </a:lnTo>
                    <a:lnTo>
                      <a:pt x="8083" y="22469"/>
                    </a:lnTo>
                    <a:lnTo>
                      <a:pt x="8624" y="22626"/>
                    </a:lnTo>
                    <a:lnTo>
                      <a:pt x="9179" y="22754"/>
                    </a:lnTo>
                    <a:lnTo>
                      <a:pt x="9748" y="22853"/>
                    </a:lnTo>
                    <a:lnTo>
                      <a:pt x="10317" y="22924"/>
                    </a:lnTo>
                    <a:lnTo>
                      <a:pt x="10900" y="22981"/>
                    </a:lnTo>
                    <a:lnTo>
                      <a:pt x="11498" y="22996"/>
                    </a:lnTo>
                    <a:lnTo>
                      <a:pt x="12096" y="22981"/>
                    </a:lnTo>
                    <a:lnTo>
                      <a:pt x="12679" y="22924"/>
                    </a:lnTo>
                    <a:lnTo>
                      <a:pt x="13248" y="22853"/>
                    </a:lnTo>
                    <a:lnTo>
                      <a:pt x="13818" y="22754"/>
                    </a:lnTo>
                    <a:lnTo>
                      <a:pt x="14373" y="22626"/>
                    </a:lnTo>
                    <a:lnTo>
                      <a:pt x="14913" y="22469"/>
                    </a:lnTo>
                    <a:lnTo>
                      <a:pt x="15454" y="22298"/>
                    </a:lnTo>
                    <a:lnTo>
                      <a:pt x="15966" y="22085"/>
                    </a:lnTo>
                    <a:lnTo>
                      <a:pt x="16479" y="21857"/>
                    </a:lnTo>
                    <a:lnTo>
                      <a:pt x="16977" y="21601"/>
                    </a:lnTo>
                    <a:lnTo>
                      <a:pt x="17460" y="21331"/>
                    </a:lnTo>
                    <a:lnTo>
                      <a:pt x="17930" y="21032"/>
                    </a:lnTo>
                    <a:lnTo>
                      <a:pt x="18371" y="20705"/>
                    </a:lnTo>
                    <a:lnTo>
                      <a:pt x="18812" y="20363"/>
                    </a:lnTo>
                    <a:lnTo>
                      <a:pt x="19225" y="20007"/>
                    </a:lnTo>
                    <a:lnTo>
                      <a:pt x="19623" y="19623"/>
                    </a:lnTo>
                    <a:lnTo>
                      <a:pt x="20008" y="19225"/>
                    </a:lnTo>
                    <a:lnTo>
                      <a:pt x="20363" y="18812"/>
                    </a:lnTo>
                    <a:lnTo>
                      <a:pt x="20705" y="18371"/>
                    </a:lnTo>
                    <a:lnTo>
                      <a:pt x="21032" y="17916"/>
                    </a:lnTo>
                    <a:lnTo>
                      <a:pt x="21331" y="17460"/>
                    </a:lnTo>
                    <a:lnTo>
                      <a:pt x="21601" y="16976"/>
                    </a:lnTo>
                    <a:lnTo>
                      <a:pt x="21857" y="16478"/>
                    </a:lnTo>
                    <a:lnTo>
                      <a:pt x="22085" y="15966"/>
                    </a:lnTo>
                    <a:lnTo>
                      <a:pt x="22299" y="15454"/>
                    </a:lnTo>
                    <a:lnTo>
                      <a:pt x="22469" y="14913"/>
                    </a:lnTo>
                    <a:lnTo>
                      <a:pt x="22626" y="14372"/>
                    </a:lnTo>
                    <a:lnTo>
                      <a:pt x="22754" y="13817"/>
                    </a:lnTo>
                    <a:lnTo>
                      <a:pt x="22854" y="13248"/>
                    </a:lnTo>
                    <a:lnTo>
                      <a:pt x="22939" y="12665"/>
                    </a:lnTo>
                    <a:lnTo>
                      <a:pt x="22982" y="12081"/>
                    </a:lnTo>
                    <a:lnTo>
                      <a:pt x="22996" y="11498"/>
                    </a:lnTo>
                    <a:lnTo>
                      <a:pt x="22982" y="10900"/>
                    </a:lnTo>
                    <a:lnTo>
                      <a:pt x="22939" y="10317"/>
                    </a:lnTo>
                    <a:lnTo>
                      <a:pt x="22854" y="9748"/>
                    </a:lnTo>
                    <a:lnTo>
                      <a:pt x="22754" y="9178"/>
                    </a:lnTo>
                    <a:lnTo>
                      <a:pt x="22626" y="8623"/>
                    </a:lnTo>
                    <a:lnTo>
                      <a:pt x="22469" y="8083"/>
                    </a:lnTo>
                    <a:lnTo>
                      <a:pt x="22299" y="7542"/>
                    </a:lnTo>
                    <a:lnTo>
                      <a:pt x="22085" y="7015"/>
                    </a:lnTo>
                    <a:lnTo>
                      <a:pt x="21857" y="6517"/>
                    </a:lnTo>
                    <a:lnTo>
                      <a:pt x="21601" y="6019"/>
                    </a:lnTo>
                    <a:lnTo>
                      <a:pt x="21331" y="5536"/>
                    </a:lnTo>
                    <a:lnTo>
                      <a:pt x="21032" y="5066"/>
                    </a:lnTo>
                    <a:lnTo>
                      <a:pt x="20705" y="4625"/>
                    </a:lnTo>
                    <a:lnTo>
                      <a:pt x="20363" y="4184"/>
                    </a:lnTo>
                    <a:lnTo>
                      <a:pt x="20008" y="3771"/>
                    </a:lnTo>
                    <a:lnTo>
                      <a:pt x="19623" y="3373"/>
                    </a:lnTo>
                    <a:lnTo>
                      <a:pt x="19225" y="2988"/>
                    </a:lnTo>
                    <a:lnTo>
                      <a:pt x="18812" y="2633"/>
                    </a:lnTo>
                    <a:lnTo>
                      <a:pt x="18371" y="2291"/>
                    </a:lnTo>
                    <a:lnTo>
                      <a:pt x="17930" y="1964"/>
                    </a:lnTo>
                    <a:lnTo>
                      <a:pt x="17460" y="1665"/>
                    </a:lnTo>
                    <a:lnTo>
                      <a:pt x="16977" y="1395"/>
                    </a:lnTo>
                    <a:lnTo>
                      <a:pt x="16479" y="1138"/>
                    </a:lnTo>
                    <a:lnTo>
                      <a:pt x="15966" y="911"/>
                    </a:lnTo>
                    <a:lnTo>
                      <a:pt x="15454" y="697"/>
                    </a:lnTo>
                    <a:lnTo>
                      <a:pt x="14913" y="512"/>
                    </a:lnTo>
                    <a:lnTo>
                      <a:pt x="14373" y="370"/>
                    </a:lnTo>
                    <a:lnTo>
                      <a:pt x="13818" y="242"/>
                    </a:lnTo>
                    <a:lnTo>
                      <a:pt x="13248" y="128"/>
                    </a:lnTo>
                    <a:lnTo>
                      <a:pt x="12679" y="57"/>
                    </a:lnTo>
                    <a:lnTo>
                      <a:pt x="12096" y="14"/>
                    </a:lnTo>
                    <a:lnTo>
                      <a:pt x="11498" y="0"/>
                    </a:lnTo>
                    <a:close/>
                  </a:path>
                </a:pathLst>
              </a:custGeom>
              <a:solidFill>
                <a:srgbClr val="66AAD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13" name="Google Shape;502;p19">
                <a:extLst>
                  <a:ext uri="{FF2B5EF4-FFF2-40B4-BE49-F238E27FC236}">
                    <a16:creationId xmlns:a16="http://schemas.microsoft.com/office/drawing/2014/main" id="{8DC5ADE8-D68B-7E5E-7502-082E5F3CCC58}"/>
                  </a:ext>
                </a:extLst>
              </p:cNvPr>
              <p:cNvSpPr/>
              <p:nvPr/>
            </p:nvSpPr>
            <p:spPr>
              <a:xfrm>
                <a:off x="2190134" y="2362006"/>
                <a:ext cx="462294" cy="462294"/>
              </a:xfrm>
              <a:custGeom>
                <a:avLst/>
                <a:gdLst/>
                <a:ahLst/>
                <a:cxnLst/>
                <a:rect l="l" t="t" r="r" b="b"/>
                <a:pathLst>
                  <a:path w="13890" h="13890" extrusionOk="0">
                    <a:moveTo>
                      <a:pt x="6945" y="1"/>
                    </a:moveTo>
                    <a:lnTo>
                      <a:pt x="6589" y="15"/>
                    </a:lnTo>
                    <a:lnTo>
                      <a:pt x="6234" y="29"/>
                    </a:lnTo>
                    <a:lnTo>
                      <a:pt x="5892" y="86"/>
                    </a:lnTo>
                    <a:lnTo>
                      <a:pt x="5551" y="143"/>
                    </a:lnTo>
                    <a:lnTo>
                      <a:pt x="5209" y="214"/>
                    </a:lnTo>
                    <a:lnTo>
                      <a:pt x="4882" y="314"/>
                    </a:lnTo>
                    <a:lnTo>
                      <a:pt x="4554" y="428"/>
                    </a:lnTo>
                    <a:lnTo>
                      <a:pt x="4241" y="541"/>
                    </a:lnTo>
                    <a:lnTo>
                      <a:pt x="3928" y="684"/>
                    </a:lnTo>
                    <a:lnTo>
                      <a:pt x="3630" y="840"/>
                    </a:lnTo>
                    <a:lnTo>
                      <a:pt x="3345" y="1011"/>
                    </a:lnTo>
                    <a:lnTo>
                      <a:pt x="3060" y="1182"/>
                    </a:lnTo>
                    <a:lnTo>
                      <a:pt x="2790" y="1381"/>
                    </a:lnTo>
                    <a:lnTo>
                      <a:pt x="2534" y="1580"/>
                    </a:lnTo>
                    <a:lnTo>
                      <a:pt x="2278" y="1808"/>
                    </a:lnTo>
                    <a:lnTo>
                      <a:pt x="2036" y="2036"/>
                    </a:lnTo>
                    <a:lnTo>
                      <a:pt x="1808" y="2277"/>
                    </a:lnTo>
                    <a:lnTo>
                      <a:pt x="1580" y="2519"/>
                    </a:lnTo>
                    <a:lnTo>
                      <a:pt x="1381" y="2790"/>
                    </a:lnTo>
                    <a:lnTo>
                      <a:pt x="1182" y="3060"/>
                    </a:lnTo>
                    <a:lnTo>
                      <a:pt x="1011" y="3345"/>
                    </a:lnTo>
                    <a:lnTo>
                      <a:pt x="840" y="3629"/>
                    </a:lnTo>
                    <a:lnTo>
                      <a:pt x="684" y="3928"/>
                    </a:lnTo>
                    <a:lnTo>
                      <a:pt x="542" y="4241"/>
                    </a:lnTo>
                    <a:lnTo>
                      <a:pt x="428" y="4554"/>
                    </a:lnTo>
                    <a:lnTo>
                      <a:pt x="314" y="4882"/>
                    </a:lnTo>
                    <a:lnTo>
                      <a:pt x="214" y="5209"/>
                    </a:lnTo>
                    <a:lnTo>
                      <a:pt x="143" y="5550"/>
                    </a:lnTo>
                    <a:lnTo>
                      <a:pt x="86" y="5892"/>
                    </a:lnTo>
                    <a:lnTo>
                      <a:pt x="44" y="6233"/>
                    </a:lnTo>
                    <a:lnTo>
                      <a:pt x="15" y="6589"/>
                    </a:lnTo>
                    <a:lnTo>
                      <a:pt x="1" y="6945"/>
                    </a:lnTo>
                    <a:lnTo>
                      <a:pt x="15" y="7301"/>
                    </a:lnTo>
                    <a:lnTo>
                      <a:pt x="44" y="7656"/>
                    </a:lnTo>
                    <a:lnTo>
                      <a:pt x="86" y="7998"/>
                    </a:lnTo>
                    <a:lnTo>
                      <a:pt x="143" y="8339"/>
                    </a:lnTo>
                    <a:lnTo>
                      <a:pt x="214" y="8681"/>
                    </a:lnTo>
                    <a:lnTo>
                      <a:pt x="314" y="9008"/>
                    </a:lnTo>
                    <a:lnTo>
                      <a:pt x="428" y="9335"/>
                    </a:lnTo>
                    <a:lnTo>
                      <a:pt x="542" y="9649"/>
                    </a:lnTo>
                    <a:lnTo>
                      <a:pt x="684" y="9947"/>
                    </a:lnTo>
                    <a:lnTo>
                      <a:pt x="840" y="10246"/>
                    </a:lnTo>
                    <a:lnTo>
                      <a:pt x="1011" y="10545"/>
                    </a:lnTo>
                    <a:lnTo>
                      <a:pt x="1182" y="10830"/>
                    </a:lnTo>
                    <a:lnTo>
                      <a:pt x="1381" y="11100"/>
                    </a:lnTo>
                    <a:lnTo>
                      <a:pt x="1580" y="11356"/>
                    </a:lnTo>
                    <a:lnTo>
                      <a:pt x="1808" y="11612"/>
                    </a:lnTo>
                    <a:lnTo>
                      <a:pt x="2036" y="11854"/>
                    </a:lnTo>
                    <a:lnTo>
                      <a:pt x="2278" y="12082"/>
                    </a:lnTo>
                    <a:lnTo>
                      <a:pt x="2534" y="12295"/>
                    </a:lnTo>
                    <a:lnTo>
                      <a:pt x="2790" y="12509"/>
                    </a:lnTo>
                    <a:lnTo>
                      <a:pt x="3060" y="12708"/>
                    </a:lnTo>
                    <a:lnTo>
                      <a:pt x="3345" y="12879"/>
                    </a:lnTo>
                    <a:lnTo>
                      <a:pt x="3630" y="13049"/>
                    </a:lnTo>
                    <a:lnTo>
                      <a:pt x="3928" y="13206"/>
                    </a:lnTo>
                    <a:lnTo>
                      <a:pt x="4241" y="13348"/>
                    </a:lnTo>
                    <a:lnTo>
                      <a:pt x="4554" y="13462"/>
                    </a:lnTo>
                    <a:lnTo>
                      <a:pt x="4882" y="13576"/>
                    </a:lnTo>
                    <a:lnTo>
                      <a:pt x="5209" y="13661"/>
                    </a:lnTo>
                    <a:lnTo>
                      <a:pt x="5551" y="13747"/>
                    </a:lnTo>
                    <a:lnTo>
                      <a:pt x="5892" y="13804"/>
                    </a:lnTo>
                    <a:lnTo>
                      <a:pt x="6234" y="13846"/>
                    </a:lnTo>
                    <a:lnTo>
                      <a:pt x="6589" y="13875"/>
                    </a:lnTo>
                    <a:lnTo>
                      <a:pt x="6945" y="13889"/>
                    </a:lnTo>
                    <a:lnTo>
                      <a:pt x="7301" y="13875"/>
                    </a:lnTo>
                    <a:lnTo>
                      <a:pt x="7657" y="13846"/>
                    </a:lnTo>
                    <a:lnTo>
                      <a:pt x="7998" y="13804"/>
                    </a:lnTo>
                    <a:lnTo>
                      <a:pt x="8340" y="13747"/>
                    </a:lnTo>
                    <a:lnTo>
                      <a:pt x="8681" y="13661"/>
                    </a:lnTo>
                    <a:lnTo>
                      <a:pt x="9008" y="13576"/>
                    </a:lnTo>
                    <a:lnTo>
                      <a:pt x="9336" y="13462"/>
                    </a:lnTo>
                    <a:lnTo>
                      <a:pt x="9649" y="13348"/>
                    </a:lnTo>
                    <a:lnTo>
                      <a:pt x="9962" y="13206"/>
                    </a:lnTo>
                    <a:lnTo>
                      <a:pt x="10261" y="13049"/>
                    </a:lnTo>
                    <a:lnTo>
                      <a:pt x="10545" y="12879"/>
                    </a:lnTo>
                    <a:lnTo>
                      <a:pt x="10830" y="12708"/>
                    </a:lnTo>
                    <a:lnTo>
                      <a:pt x="11100" y="12509"/>
                    </a:lnTo>
                    <a:lnTo>
                      <a:pt x="11356" y="12295"/>
                    </a:lnTo>
                    <a:lnTo>
                      <a:pt x="11613" y="12082"/>
                    </a:lnTo>
                    <a:lnTo>
                      <a:pt x="11854" y="11854"/>
                    </a:lnTo>
                    <a:lnTo>
                      <a:pt x="12082" y="11612"/>
                    </a:lnTo>
                    <a:lnTo>
                      <a:pt x="12310" y="11356"/>
                    </a:lnTo>
                    <a:lnTo>
                      <a:pt x="12509" y="11100"/>
                    </a:lnTo>
                    <a:lnTo>
                      <a:pt x="12708" y="10830"/>
                    </a:lnTo>
                    <a:lnTo>
                      <a:pt x="12879" y="10545"/>
                    </a:lnTo>
                    <a:lnTo>
                      <a:pt x="13050" y="10246"/>
                    </a:lnTo>
                    <a:lnTo>
                      <a:pt x="13206" y="9947"/>
                    </a:lnTo>
                    <a:lnTo>
                      <a:pt x="13349" y="9649"/>
                    </a:lnTo>
                    <a:lnTo>
                      <a:pt x="13462" y="9335"/>
                    </a:lnTo>
                    <a:lnTo>
                      <a:pt x="13576" y="9008"/>
                    </a:lnTo>
                    <a:lnTo>
                      <a:pt x="13676" y="8681"/>
                    </a:lnTo>
                    <a:lnTo>
                      <a:pt x="13747" y="8339"/>
                    </a:lnTo>
                    <a:lnTo>
                      <a:pt x="13804" y="7998"/>
                    </a:lnTo>
                    <a:lnTo>
                      <a:pt x="13847" y="7656"/>
                    </a:lnTo>
                    <a:lnTo>
                      <a:pt x="13875" y="7301"/>
                    </a:lnTo>
                    <a:lnTo>
                      <a:pt x="13889" y="6945"/>
                    </a:lnTo>
                    <a:lnTo>
                      <a:pt x="13875" y="6589"/>
                    </a:lnTo>
                    <a:lnTo>
                      <a:pt x="13847" y="6233"/>
                    </a:lnTo>
                    <a:lnTo>
                      <a:pt x="13804" y="5892"/>
                    </a:lnTo>
                    <a:lnTo>
                      <a:pt x="13747" y="5550"/>
                    </a:lnTo>
                    <a:lnTo>
                      <a:pt x="13676" y="5209"/>
                    </a:lnTo>
                    <a:lnTo>
                      <a:pt x="13576" y="4882"/>
                    </a:lnTo>
                    <a:lnTo>
                      <a:pt x="13462" y="4554"/>
                    </a:lnTo>
                    <a:lnTo>
                      <a:pt x="13349" y="4241"/>
                    </a:lnTo>
                    <a:lnTo>
                      <a:pt x="13206" y="3928"/>
                    </a:lnTo>
                    <a:lnTo>
                      <a:pt x="13050" y="3629"/>
                    </a:lnTo>
                    <a:lnTo>
                      <a:pt x="12879" y="3345"/>
                    </a:lnTo>
                    <a:lnTo>
                      <a:pt x="12708" y="3060"/>
                    </a:lnTo>
                    <a:lnTo>
                      <a:pt x="12509" y="2790"/>
                    </a:lnTo>
                    <a:lnTo>
                      <a:pt x="12310" y="2519"/>
                    </a:lnTo>
                    <a:lnTo>
                      <a:pt x="12082" y="2277"/>
                    </a:lnTo>
                    <a:lnTo>
                      <a:pt x="11854" y="2036"/>
                    </a:lnTo>
                    <a:lnTo>
                      <a:pt x="11613" y="1808"/>
                    </a:lnTo>
                    <a:lnTo>
                      <a:pt x="11356" y="1580"/>
                    </a:lnTo>
                    <a:lnTo>
                      <a:pt x="11100" y="1381"/>
                    </a:lnTo>
                    <a:lnTo>
                      <a:pt x="10830" y="1182"/>
                    </a:lnTo>
                    <a:lnTo>
                      <a:pt x="10545" y="1011"/>
                    </a:lnTo>
                    <a:lnTo>
                      <a:pt x="10261" y="840"/>
                    </a:lnTo>
                    <a:lnTo>
                      <a:pt x="9962" y="684"/>
                    </a:lnTo>
                    <a:lnTo>
                      <a:pt x="9649" y="541"/>
                    </a:lnTo>
                    <a:lnTo>
                      <a:pt x="9336" y="428"/>
                    </a:lnTo>
                    <a:lnTo>
                      <a:pt x="9008" y="314"/>
                    </a:lnTo>
                    <a:lnTo>
                      <a:pt x="8681" y="214"/>
                    </a:lnTo>
                    <a:lnTo>
                      <a:pt x="8340" y="143"/>
                    </a:lnTo>
                    <a:lnTo>
                      <a:pt x="7998" y="86"/>
                    </a:lnTo>
                    <a:lnTo>
                      <a:pt x="7657" y="29"/>
                    </a:lnTo>
                    <a:lnTo>
                      <a:pt x="7301" y="15"/>
                    </a:lnTo>
                    <a:lnTo>
                      <a:pt x="6945" y="1"/>
                    </a:lnTo>
                    <a:close/>
                  </a:path>
                </a:pathLst>
              </a:custGeom>
              <a:solidFill>
                <a:srgbClr val="21191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503;p19">
                <a:extLst>
                  <a:ext uri="{FF2B5EF4-FFF2-40B4-BE49-F238E27FC236}">
                    <a16:creationId xmlns:a16="http://schemas.microsoft.com/office/drawing/2014/main" id="{45E84A85-6D29-1246-61EE-7E6F9A1FC206}"/>
                  </a:ext>
                </a:extLst>
              </p:cNvPr>
              <p:cNvSpPr/>
              <p:nvPr/>
            </p:nvSpPr>
            <p:spPr>
              <a:xfrm>
                <a:off x="2282027" y="2416489"/>
                <a:ext cx="101378" cy="101378"/>
              </a:xfrm>
              <a:custGeom>
                <a:avLst/>
                <a:gdLst/>
                <a:ahLst/>
                <a:cxnLst/>
                <a:rect l="l" t="t" r="r" b="b"/>
                <a:pathLst>
                  <a:path w="3046" h="3046" extrusionOk="0">
                    <a:moveTo>
                      <a:pt x="1367" y="0"/>
                    </a:moveTo>
                    <a:lnTo>
                      <a:pt x="1210" y="29"/>
                    </a:lnTo>
                    <a:lnTo>
                      <a:pt x="1068" y="71"/>
                    </a:lnTo>
                    <a:lnTo>
                      <a:pt x="925" y="114"/>
                    </a:lnTo>
                    <a:lnTo>
                      <a:pt x="797" y="185"/>
                    </a:lnTo>
                    <a:lnTo>
                      <a:pt x="669" y="256"/>
                    </a:lnTo>
                    <a:lnTo>
                      <a:pt x="555" y="342"/>
                    </a:lnTo>
                    <a:lnTo>
                      <a:pt x="442" y="441"/>
                    </a:lnTo>
                    <a:lnTo>
                      <a:pt x="342" y="555"/>
                    </a:lnTo>
                    <a:lnTo>
                      <a:pt x="257" y="669"/>
                    </a:lnTo>
                    <a:lnTo>
                      <a:pt x="185" y="797"/>
                    </a:lnTo>
                    <a:lnTo>
                      <a:pt x="114" y="925"/>
                    </a:lnTo>
                    <a:lnTo>
                      <a:pt x="57" y="1067"/>
                    </a:lnTo>
                    <a:lnTo>
                      <a:pt x="29" y="1210"/>
                    </a:lnTo>
                    <a:lnTo>
                      <a:pt x="1" y="1366"/>
                    </a:lnTo>
                    <a:lnTo>
                      <a:pt x="1" y="1523"/>
                    </a:lnTo>
                    <a:lnTo>
                      <a:pt x="1" y="1679"/>
                    </a:lnTo>
                    <a:lnTo>
                      <a:pt x="29" y="1836"/>
                    </a:lnTo>
                    <a:lnTo>
                      <a:pt x="57" y="1978"/>
                    </a:lnTo>
                    <a:lnTo>
                      <a:pt x="114" y="2120"/>
                    </a:lnTo>
                    <a:lnTo>
                      <a:pt x="185" y="2248"/>
                    </a:lnTo>
                    <a:lnTo>
                      <a:pt x="257" y="2376"/>
                    </a:lnTo>
                    <a:lnTo>
                      <a:pt x="342" y="2490"/>
                    </a:lnTo>
                    <a:lnTo>
                      <a:pt x="442" y="2604"/>
                    </a:lnTo>
                    <a:lnTo>
                      <a:pt x="555" y="2704"/>
                    </a:lnTo>
                    <a:lnTo>
                      <a:pt x="669" y="2789"/>
                    </a:lnTo>
                    <a:lnTo>
                      <a:pt x="797" y="2860"/>
                    </a:lnTo>
                    <a:lnTo>
                      <a:pt x="925" y="2931"/>
                    </a:lnTo>
                    <a:lnTo>
                      <a:pt x="1068" y="2974"/>
                    </a:lnTo>
                    <a:lnTo>
                      <a:pt x="1210" y="3017"/>
                    </a:lnTo>
                    <a:lnTo>
                      <a:pt x="1367" y="3045"/>
                    </a:lnTo>
                    <a:lnTo>
                      <a:pt x="1680" y="3045"/>
                    </a:lnTo>
                    <a:lnTo>
                      <a:pt x="1822" y="3017"/>
                    </a:lnTo>
                    <a:lnTo>
                      <a:pt x="1978" y="2974"/>
                    </a:lnTo>
                    <a:lnTo>
                      <a:pt x="2121" y="2931"/>
                    </a:lnTo>
                    <a:lnTo>
                      <a:pt x="2249" y="2860"/>
                    </a:lnTo>
                    <a:lnTo>
                      <a:pt x="2377" y="2789"/>
                    </a:lnTo>
                    <a:lnTo>
                      <a:pt x="2491" y="2704"/>
                    </a:lnTo>
                    <a:lnTo>
                      <a:pt x="2605" y="2604"/>
                    </a:lnTo>
                    <a:lnTo>
                      <a:pt x="2704" y="2490"/>
                    </a:lnTo>
                    <a:lnTo>
                      <a:pt x="2790" y="2376"/>
                    </a:lnTo>
                    <a:lnTo>
                      <a:pt x="2861" y="2248"/>
                    </a:lnTo>
                    <a:lnTo>
                      <a:pt x="2932" y="2120"/>
                    </a:lnTo>
                    <a:lnTo>
                      <a:pt x="2975" y="1978"/>
                    </a:lnTo>
                    <a:lnTo>
                      <a:pt x="3017" y="1836"/>
                    </a:lnTo>
                    <a:lnTo>
                      <a:pt x="3046" y="1679"/>
                    </a:lnTo>
                    <a:lnTo>
                      <a:pt x="3046" y="1523"/>
                    </a:lnTo>
                    <a:lnTo>
                      <a:pt x="3046" y="1366"/>
                    </a:lnTo>
                    <a:lnTo>
                      <a:pt x="3017" y="1210"/>
                    </a:lnTo>
                    <a:lnTo>
                      <a:pt x="2975" y="1067"/>
                    </a:lnTo>
                    <a:lnTo>
                      <a:pt x="2932" y="925"/>
                    </a:lnTo>
                    <a:lnTo>
                      <a:pt x="2861" y="797"/>
                    </a:lnTo>
                    <a:lnTo>
                      <a:pt x="2790" y="669"/>
                    </a:lnTo>
                    <a:lnTo>
                      <a:pt x="2704" y="555"/>
                    </a:lnTo>
                    <a:lnTo>
                      <a:pt x="2605" y="441"/>
                    </a:lnTo>
                    <a:lnTo>
                      <a:pt x="2491" y="342"/>
                    </a:lnTo>
                    <a:lnTo>
                      <a:pt x="2377" y="256"/>
                    </a:lnTo>
                    <a:lnTo>
                      <a:pt x="2249" y="185"/>
                    </a:lnTo>
                    <a:lnTo>
                      <a:pt x="2121" y="114"/>
                    </a:lnTo>
                    <a:lnTo>
                      <a:pt x="1978" y="71"/>
                    </a:lnTo>
                    <a:lnTo>
                      <a:pt x="1822" y="29"/>
                    </a:lnTo>
                    <a:lnTo>
                      <a:pt x="1680"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504;p19">
                <a:extLst>
                  <a:ext uri="{FF2B5EF4-FFF2-40B4-BE49-F238E27FC236}">
                    <a16:creationId xmlns:a16="http://schemas.microsoft.com/office/drawing/2014/main" id="{FE2494FF-9512-6C98-EE97-389583B59FCE}"/>
                  </a:ext>
                </a:extLst>
              </p:cNvPr>
              <p:cNvSpPr/>
              <p:nvPr/>
            </p:nvSpPr>
            <p:spPr>
              <a:xfrm>
                <a:off x="1657350" y="1114550"/>
                <a:ext cx="484527" cy="1381523"/>
              </a:xfrm>
              <a:custGeom>
                <a:avLst/>
                <a:gdLst/>
                <a:ahLst/>
                <a:cxnLst/>
                <a:rect l="l" t="t" r="r" b="b"/>
                <a:pathLst>
                  <a:path w="14558" h="41509" extrusionOk="0">
                    <a:moveTo>
                      <a:pt x="4525" y="0"/>
                    </a:moveTo>
                    <a:lnTo>
                      <a:pt x="4283" y="28"/>
                    </a:lnTo>
                    <a:lnTo>
                      <a:pt x="4042" y="57"/>
                    </a:lnTo>
                    <a:lnTo>
                      <a:pt x="3800" y="100"/>
                    </a:lnTo>
                    <a:lnTo>
                      <a:pt x="3558" y="157"/>
                    </a:lnTo>
                    <a:lnTo>
                      <a:pt x="3330" y="228"/>
                    </a:lnTo>
                    <a:lnTo>
                      <a:pt x="3102" y="299"/>
                    </a:lnTo>
                    <a:lnTo>
                      <a:pt x="2875" y="384"/>
                    </a:lnTo>
                    <a:lnTo>
                      <a:pt x="2661" y="484"/>
                    </a:lnTo>
                    <a:lnTo>
                      <a:pt x="2462" y="598"/>
                    </a:lnTo>
                    <a:lnTo>
                      <a:pt x="2263" y="711"/>
                    </a:lnTo>
                    <a:lnTo>
                      <a:pt x="2064" y="840"/>
                    </a:lnTo>
                    <a:lnTo>
                      <a:pt x="1879" y="982"/>
                    </a:lnTo>
                    <a:lnTo>
                      <a:pt x="1694" y="1124"/>
                    </a:lnTo>
                    <a:lnTo>
                      <a:pt x="1523" y="1281"/>
                    </a:lnTo>
                    <a:lnTo>
                      <a:pt x="1366" y="1437"/>
                    </a:lnTo>
                    <a:lnTo>
                      <a:pt x="1210" y="1608"/>
                    </a:lnTo>
                    <a:lnTo>
                      <a:pt x="1053" y="1779"/>
                    </a:lnTo>
                    <a:lnTo>
                      <a:pt x="911" y="1964"/>
                    </a:lnTo>
                    <a:lnTo>
                      <a:pt x="783" y="2149"/>
                    </a:lnTo>
                    <a:lnTo>
                      <a:pt x="669" y="2348"/>
                    </a:lnTo>
                    <a:lnTo>
                      <a:pt x="555" y="2547"/>
                    </a:lnTo>
                    <a:lnTo>
                      <a:pt x="456" y="2761"/>
                    </a:lnTo>
                    <a:lnTo>
                      <a:pt x="356" y="2960"/>
                    </a:lnTo>
                    <a:lnTo>
                      <a:pt x="271" y="3188"/>
                    </a:lnTo>
                    <a:lnTo>
                      <a:pt x="199" y="3401"/>
                    </a:lnTo>
                    <a:lnTo>
                      <a:pt x="143" y="3629"/>
                    </a:lnTo>
                    <a:lnTo>
                      <a:pt x="86" y="3856"/>
                    </a:lnTo>
                    <a:lnTo>
                      <a:pt x="43" y="4084"/>
                    </a:lnTo>
                    <a:lnTo>
                      <a:pt x="15" y="4312"/>
                    </a:lnTo>
                    <a:lnTo>
                      <a:pt x="0" y="4554"/>
                    </a:lnTo>
                    <a:lnTo>
                      <a:pt x="0" y="4795"/>
                    </a:lnTo>
                    <a:lnTo>
                      <a:pt x="0" y="5037"/>
                    </a:lnTo>
                    <a:lnTo>
                      <a:pt x="15" y="5279"/>
                    </a:lnTo>
                    <a:lnTo>
                      <a:pt x="57" y="5521"/>
                    </a:lnTo>
                    <a:lnTo>
                      <a:pt x="5052" y="37467"/>
                    </a:lnTo>
                    <a:lnTo>
                      <a:pt x="5109" y="37709"/>
                    </a:lnTo>
                    <a:lnTo>
                      <a:pt x="5152" y="37951"/>
                    </a:lnTo>
                    <a:lnTo>
                      <a:pt x="5223" y="38179"/>
                    </a:lnTo>
                    <a:lnTo>
                      <a:pt x="5308" y="38407"/>
                    </a:lnTo>
                    <a:lnTo>
                      <a:pt x="5393" y="38620"/>
                    </a:lnTo>
                    <a:lnTo>
                      <a:pt x="5493" y="38833"/>
                    </a:lnTo>
                    <a:lnTo>
                      <a:pt x="5607" y="39047"/>
                    </a:lnTo>
                    <a:lnTo>
                      <a:pt x="5721" y="39246"/>
                    </a:lnTo>
                    <a:lnTo>
                      <a:pt x="5849" y="39431"/>
                    </a:lnTo>
                    <a:lnTo>
                      <a:pt x="5977" y="39630"/>
                    </a:lnTo>
                    <a:lnTo>
                      <a:pt x="6133" y="39801"/>
                    </a:lnTo>
                    <a:lnTo>
                      <a:pt x="6276" y="39972"/>
                    </a:lnTo>
                    <a:lnTo>
                      <a:pt x="6446" y="40143"/>
                    </a:lnTo>
                    <a:lnTo>
                      <a:pt x="6603" y="40299"/>
                    </a:lnTo>
                    <a:lnTo>
                      <a:pt x="6788" y="40441"/>
                    </a:lnTo>
                    <a:lnTo>
                      <a:pt x="6973" y="40584"/>
                    </a:lnTo>
                    <a:lnTo>
                      <a:pt x="7158" y="40712"/>
                    </a:lnTo>
                    <a:lnTo>
                      <a:pt x="7357" y="40840"/>
                    </a:lnTo>
                    <a:lnTo>
                      <a:pt x="7556" y="40954"/>
                    </a:lnTo>
                    <a:lnTo>
                      <a:pt x="7756" y="41053"/>
                    </a:lnTo>
                    <a:lnTo>
                      <a:pt x="7969" y="41153"/>
                    </a:lnTo>
                    <a:lnTo>
                      <a:pt x="8182" y="41224"/>
                    </a:lnTo>
                    <a:lnTo>
                      <a:pt x="8410" y="41295"/>
                    </a:lnTo>
                    <a:lnTo>
                      <a:pt x="8624" y="41366"/>
                    </a:lnTo>
                    <a:lnTo>
                      <a:pt x="8851" y="41409"/>
                    </a:lnTo>
                    <a:lnTo>
                      <a:pt x="9093" y="41452"/>
                    </a:lnTo>
                    <a:lnTo>
                      <a:pt x="9321" y="41480"/>
                    </a:lnTo>
                    <a:lnTo>
                      <a:pt x="9563" y="41509"/>
                    </a:lnTo>
                    <a:lnTo>
                      <a:pt x="9790" y="41509"/>
                    </a:lnTo>
                    <a:lnTo>
                      <a:pt x="10032" y="41494"/>
                    </a:lnTo>
                    <a:lnTo>
                      <a:pt x="10274" y="41480"/>
                    </a:lnTo>
                    <a:lnTo>
                      <a:pt x="10516" y="41452"/>
                    </a:lnTo>
                    <a:lnTo>
                      <a:pt x="10758" y="41409"/>
                    </a:lnTo>
                    <a:lnTo>
                      <a:pt x="11000" y="41352"/>
                    </a:lnTo>
                    <a:lnTo>
                      <a:pt x="11228" y="41281"/>
                    </a:lnTo>
                    <a:lnTo>
                      <a:pt x="11455" y="41210"/>
                    </a:lnTo>
                    <a:lnTo>
                      <a:pt x="11669" y="41110"/>
                    </a:lnTo>
                    <a:lnTo>
                      <a:pt x="11882" y="41011"/>
                    </a:lnTo>
                    <a:lnTo>
                      <a:pt x="12096" y="40911"/>
                    </a:lnTo>
                    <a:lnTo>
                      <a:pt x="12295" y="40783"/>
                    </a:lnTo>
                    <a:lnTo>
                      <a:pt x="12494" y="40669"/>
                    </a:lnTo>
                    <a:lnTo>
                      <a:pt x="12679" y="40527"/>
                    </a:lnTo>
                    <a:lnTo>
                      <a:pt x="12850" y="40385"/>
                    </a:lnTo>
                    <a:lnTo>
                      <a:pt x="13035" y="40228"/>
                    </a:lnTo>
                    <a:lnTo>
                      <a:pt x="13191" y="40071"/>
                    </a:lnTo>
                    <a:lnTo>
                      <a:pt x="13348" y="39901"/>
                    </a:lnTo>
                    <a:lnTo>
                      <a:pt x="13504" y="39716"/>
                    </a:lnTo>
                    <a:lnTo>
                      <a:pt x="13633" y="39545"/>
                    </a:lnTo>
                    <a:lnTo>
                      <a:pt x="13775" y="39346"/>
                    </a:lnTo>
                    <a:lnTo>
                      <a:pt x="13889" y="39161"/>
                    </a:lnTo>
                    <a:lnTo>
                      <a:pt x="14002" y="38962"/>
                    </a:lnTo>
                    <a:lnTo>
                      <a:pt x="14102" y="38748"/>
                    </a:lnTo>
                    <a:lnTo>
                      <a:pt x="14202" y="38535"/>
                    </a:lnTo>
                    <a:lnTo>
                      <a:pt x="14287" y="38321"/>
                    </a:lnTo>
                    <a:lnTo>
                      <a:pt x="14358" y="38108"/>
                    </a:lnTo>
                    <a:lnTo>
                      <a:pt x="14415" y="37880"/>
                    </a:lnTo>
                    <a:lnTo>
                      <a:pt x="14472" y="37652"/>
                    </a:lnTo>
                    <a:lnTo>
                      <a:pt x="14515" y="37425"/>
                    </a:lnTo>
                    <a:lnTo>
                      <a:pt x="14543" y="37183"/>
                    </a:lnTo>
                    <a:lnTo>
                      <a:pt x="14557" y="36955"/>
                    </a:lnTo>
                    <a:lnTo>
                      <a:pt x="14557" y="36713"/>
                    </a:lnTo>
                    <a:lnTo>
                      <a:pt x="14557" y="36471"/>
                    </a:lnTo>
                    <a:lnTo>
                      <a:pt x="14529" y="36229"/>
                    </a:lnTo>
                    <a:lnTo>
                      <a:pt x="14501" y="35988"/>
                    </a:lnTo>
                    <a:lnTo>
                      <a:pt x="9492" y="4041"/>
                    </a:lnTo>
                    <a:lnTo>
                      <a:pt x="9449" y="3799"/>
                    </a:lnTo>
                    <a:lnTo>
                      <a:pt x="9392" y="3557"/>
                    </a:lnTo>
                    <a:lnTo>
                      <a:pt x="9335" y="3330"/>
                    </a:lnTo>
                    <a:lnTo>
                      <a:pt x="9250" y="3102"/>
                    </a:lnTo>
                    <a:lnTo>
                      <a:pt x="9164" y="2889"/>
                    </a:lnTo>
                    <a:lnTo>
                      <a:pt x="9065" y="2675"/>
                    </a:lnTo>
                    <a:lnTo>
                      <a:pt x="8951" y="2462"/>
                    </a:lnTo>
                    <a:lnTo>
                      <a:pt x="8837" y="2263"/>
                    </a:lnTo>
                    <a:lnTo>
                      <a:pt x="8709" y="2063"/>
                    </a:lnTo>
                    <a:lnTo>
                      <a:pt x="8567" y="1878"/>
                    </a:lnTo>
                    <a:lnTo>
                      <a:pt x="8424" y="1708"/>
                    </a:lnTo>
                    <a:lnTo>
                      <a:pt x="8268" y="1523"/>
                    </a:lnTo>
                    <a:lnTo>
                      <a:pt x="8111" y="1366"/>
                    </a:lnTo>
                    <a:lnTo>
                      <a:pt x="7941" y="1210"/>
                    </a:lnTo>
                    <a:lnTo>
                      <a:pt x="7770" y="1053"/>
                    </a:lnTo>
                    <a:lnTo>
                      <a:pt x="7585" y="925"/>
                    </a:lnTo>
                    <a:lnTo>
                      <a:pt x="7400" y="783"/>
                    </a:lnTo>
                    <a:lnTo>
                      <a:pt x="7201" y="669"/>
                    </a:lnTo>
                    <a:lnTo>
                      <a:pt x="7001" y="555"/>
                    </a:lnTo>
                    <a:lnTo>
                      <a:pt x="6802" y="455"/>
                    </a:lnTo>
                    <a:lnTo>
                      <a:pt x="6589" y="356"/>
                    </a:lnTo>
                    <a:lnTo>
                      <a:pt x="6375" y="270"/>
                    </a:lnTo>
                    <a:lnTo>
                      <a:pt x="6148" y="199"/>
                    </a:lnTo>
                    <a:lnTo>
                      <a:pt x="5920" y="142"/>
                    </a:lnTo>
                    <a:lnTo>
                      <a:pt x="5692" y="85"/>
                    </a:lnTo>
                    <a:lnTo>
                      <a:pt x="5465" y="43"/>
                    </a:lnTo>
                    <a:lnTo>
                      <a:pt x="5237" y="14"/>
                    </a:lnTo>
                    <a:lnTo>
                      <a:pt x="4995" y="0"/>
                    </a:lnTo>
                    <a:close/>
                  </a:path>
                </a:pathLst>
              </a:custGeom>
              <a:solidFill>
                <a:srgbClr val="43434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505;p19">
                <a:extLst>
                  <a:ext uri="{FF2B5EF4-FFF2-40B4-BE49-F238E27FC236}">
                    <a16:creationId xmlns:a16="http://schemas.microsoft.com/office/drawing/2014/main" id="{D7DBA071-DD0D-710C-8313-CDF190CB07FA}"/>
                  </a:ext>
                </a:extLst>
              </p:cNvPr>
              <p:cNvSpPr/>
              <p:nvPr/>
            </p:nvSpPr>
            <p:spPr>
              <a:xfrm>
                <a:off x="2076009" y="1114550"/>
                <a:ext cx="477903" cy="1197771"/>
              </a:xfrm>
              <a:custGeom>
                <a:avLst/>
                <a:gdLst/>
                <a:ahLst/>
                <a:cxnLst/>
                <a:rect l="l" t="t" r="r" b="b"/>
                <a:pathLst>
                  <a:path w="14359" h="35988" extrusionOk="0">
                    <a:moveTo>
                      <a:pt x="9463" y="0"/>
                    </a:moveTo>
                    <a:lnTo>
                      <a:pt x="9236" y="14"/>
                    </a:lnTo>
                    <a:lnTo>
                      <a:pt x="8994" y="28"/>
                    </a:lnTo>
                    <a:lnTo>
                      <a:pt x="8766" y="71"/>
                    </a:lnTo>
                    <a:lnTo>
                      <a:pt x="8538" y="114"/>
                    </a:lnTo>
                    <a:lnTo>
                      <a:pt x="8311" y="171"/>
                    </a:lnTo>
                    <a:lnTo>
                      <a:pt x="8083" y="242"/>
                    </a:lnTo>
                    <a:lnTo>
                      <a:pt x="7870" y="313"/>
                    </a:lnTo>
                    <a:lnTo>
                      <a:pt x="7656" y="398"/>
                    </a:lnTo>
                    <a:lnTo>
                      <a:pt x="7443" y="498"/>
                    </a:lnTo>
                    <a:lnTo>
                      <a:pt x="7244" y="612"/>
                    </a:lnTo>
                    <a:lnTo>
                      <a:pt x="7044" y="726"/>
                    </a:lnTo>
                    <a:lnTo>
                      <a:pt x="6859" y="854"/>
                    </a:lnTo>
                    <a:lnTo>
                      <a:pt x="6674" y="996"/>
                    </a:lnTo>
                    <a:lnTo>
                      <a:pt x="6489" y="1138"/>
                    </a:lnTo>
                    <a:lnTo>
                      <a:pt x="6319" y="1281"/>
                    </a:lnTo>
                    <a:lnTo>
                      <a:pt x="6148" y="1451"/>
                    </a:lnTo>
                    <a:lnTo>
                      <a:pt x="5991" y="1622"/>
                    </a:lnTo>
                    <a:lnTo>
                      <a:pt x="5849" y="1793"/>
                    </a:lnTo>
                    <a:lnTo>
                      <a:pt x="5707" y="1978"/>
                    </a:lnTo>
                    <a:lnTo>
                      <a:pt x="5564" y="2163"/>
                    </a:lnTo>
                    <a:lnTo>
                      <a:pt x="5451" y="2362"/>
                    </a:lnTo>
                    <a:lnTo>
                      <a:pt x="5337" y="2576"/>
                    </a:lnTo>
                    <a:lnTo>
                      <a:pt x="5223" y="2789"/>
                    </a:lnTo>
                    <a:lnTo>
                      <a:pt x="5137" y="3003"/>
                    </a:lnTo>
                    <a:lnTo>
                      <a:pt x="5052" y="3230"/>
                    </a:lnTo>
                    <a:lnTo>
                      <a:pt x="4981" y="3458"/>
                    </a:lnTo>
                    <a:lnTo>
                      <a:pt x="4924" y="3686"/>
                    </a:lnTo>
                    <a:lnTo>
                      <a:pt x="4867" y="3927"/>
                    </a:lnTo>
                    <a:lnTo>
                      <a:pt x="72" y="30352"/>
                    </a:lnTo>
                    <a:lnTo>
                      <a:pt x="43" y="30594"/>
                    </a:lnTo>
                    <a:lnTo>
                      <a:pt x="15" y="30836"/>
                    </a:lnTo>
                    <a:lnTo>
                      <a:pt x="1" y="31078"/>
                    </a:lnTo>
                    <a:lnTo>
                      <a:pt x="1" y="31320"/>
                    </a:lnTo>
                    <a:lnTo>
                      <a:pt x="15" y="31548"/>
                    </a:lnTo>
                    <a:lnTo>
                      <a:pt x="29" y="31790"/>
                    </a:lnTo>
                    <a:lnTo>
                      <a:pt x="72" y="32017"/>
                    </a:lnTo>
                    <a:lnTo>
                      <a:pt x="114" y="32245"/>
                    </a:lnTo>
                    <a:lnTo>
                      <a:pt x="171" y="32473"/>
                    </a:lnTo>
                    <a:lnTo>
                      <a:pt x="242" y="32700"/>
                    </a:lnTo>
                    <a:lnTo>
                      <a:pt x="314" y="32914"/>
                    </a:lnTo>
                    <a:lnTo>
                      <a:pt x="413" y="33127"/>
                    </a:lnTo>
                    <a:lnTo>
                      <a:pt x="499" y="33341"/>
                    </a:lnTo>
                    <a:lnTo>
                      <a:pt x="612" y="33540"/>
                    </a:lnTo>
                    <a:lnTo>
                      <a:pt x="726" y="33739"/>
                    </a:lnTo>
                    <a:lnTo>
                      <a:pt x="854" y="33924"/>
                    </a:lnTo>
                    <a:lnTo>
                      <a:pt x="997" y="34109"/>
                    </a:lnTo>
                    <a:lnTo>
                      <a:pt x="1139" y="34294"/>
                    </a:lnTo>
                    <a:lnTo>
                      <a:pt x="1295" y="34465"/>
                    </a:lnTo>
                    <a:lnTo>
                      <a:pt x="1452" y="34636"/>
                    </a:lnTo>
                    <a:lnTo>
                      <a:pt x="1623" y="34792"/>
                    </a:lnTo>
                    <a:lnTo>
                      <a:pt x="1793" y="34934"/>
                    </a:lnTo>
                    <a:lnTo>
                      <a:pt x="1978" y="35077"/>
                    </a:lnTo>
                    <a:lnTo>
                      <a:pt x="2163" y="35219"/>
                    </a:lnTo>
                    <a:lnTo>
                      <a:pt x="2363" y="35333"/>
                    </a:lnTo>
                    <a:lnTo>
                      <a:pt x="2576" y="35447"/>
                    </a:lnTo>
                    <a:lnTo>
                      <a:pt x="2790" y="35561"/>
                    </a:lnTo>
                    <a:lnTo>
                      <a:pt x="3003" y="35646"/>
                    </a:lnTo>
                    <a:lnTo>
                      <a:pt x="3231" y="35731"/>
                    </a:lnTo>
                    <a:lnTo>
                      <a:pt x="3458" y="35803"/>
                    </a:lnTo>
                    <a:lnTo>
                      <a:pt x="3686" y="35859"/>
                    </a:lnTo>
                    <a:lnTo>
                      <a:pt x="3928" y="35916"/>
                    </a:lnTo>
                    <a:lnTo>
                      <a:pt x="4170" y="35959"/>
                    </a:lnTo>
                    <a:lnTo>
                      <a:pt x="4412" y="35973"/>
                    </a:lnTo>
                    <a:lnTo>
                      <a:pt x="4654" y="35988"/>
                    </a:lnTo>
                    <a:lnTo>
                      <a:pt x="4896" y="35988"/>
                    </a:lnTo>
                    <a:lnTo>
                      <a:pt x="5137" y="35973"/>
                    </a:lnTo>
                    <a:lnTo>
                      <a:pt x="5365" y="35959"/>
                    </a:lnTo>
                    <a:lnTo>
                      <a:pt x="5593" y="35916"/>
                    </a:lnTo>
                    <a:lnTo>
                      <a:pt x="5821" y="35874"/>
                    </a:lnTo>
                    <a:lnTo>
                      <a:pt x="6048" y="35817"/>
                    </a:lnTo>
                    <a:lnTo>
                      <a:pt x="6276" y="35746"/>
                    </a:lnTo>
                    <a:lnTo>
                      <a:pt x="6489" y="35674"/>
                    </a:lnTo>
                    <a:lnTo>
                      <a:pt x="6703" y="35589"/>
                    </a:lnTo>
                    <a:lnTo>
                      <a:pt x="6916" y="35489"/>
                    </a:lnTo>
                    <a:lnTo>
                      <a:pt x="7115" y="35376"/>
                    </a:lnTo>
                    <a:lnTo>
                      <a:pt x="7315" y="35262"/>
                    </a:lnTo>
                    <a:lnTo>
                      <a:pt x="7514" y="35134"/>
                    </a:lnTo>
                    <a:lnTo>
                      <a:pt x="7699" y="35006"/>
                    </a:lnTo>
                    <a:lnTo>
                      <a:pt x="7870" y="34849"/>
                    </a:lnTo>
                    <a:lnTo>
                      <a:pt x="8040" y="34707"/>
                    </a:lnTo>
                    <a:lnTo>
                      <a:pt x="8211" y="34536"/>
                    </a:lnTo>
                    <a:lnTo>
                      <a:pt x="8368" y="34380"/>
                    </a:lnTo>
                    <a:lnTo>
                      <a:pt x="8524" y="34195"/>
                    </a:lnTo>
                    <a:lnTo>
                      <a:pt x="8652" y="34010"/>
                    </a:lnTo>
                    <a:lnTo>
                      <a:pt x="8795" y="33825"/>
                    </a:lnTo>
                    <a:lnTo>
                      <a:pt x="8908" y="33625"/>
                    </a:lnTo>
                    <a:lnTo>
                      <a:pt x="9022" y="33412"/>
                    </a:lnTo>
                    <a:lnTo>
                      <a:pt x="9136" y="33213"/>
                    </a:lnTo>
                    <a:lnTo>
                      <a:pt x="9221" y="32985"/>
                    </a:lnTo>
                    <a:lnTo>
                      <a:pt x="9307" y="32772"/>
                    </a:lnTo>
                    <a:lnTo>
                      <a:pt x="9378" y="32530"/>
                    </a:lnTo>
                    <a:lnTo>
                      <a:pt x="9449" y="32302"/>
                    </a:lnTo>
                    <a:lnTo>
                      <a:pt x="9492" y="32060"/>
                    </a:lnTo>
                    <a:lnTo>
                      <a:pt x="14287" y="5635"/>
                    </a:lnTo>
                    <a:lnTo>
                      <a:pt x="14330" y="5393"/>
                    </a:lnTo>
                    <a:lnTo>
                      <a:pt x="14344" y="5151"/>
                    </a:lnTo>
                    <a:lnTo>
                      <a:pt x="14358" y="4909"/>
                    </a:lnTo>
                    <a:lnTo>
                      <a:pt x="14358" y="4667"/>
                    </a:lnTo>
                    <a:lnTo>
                      <a:pt x="14344" y="4440"/>
                    </a:lnTo>
                    <a:lnTo>
                      <a:pt x="14330" y="4198"/>
                    </a:lnTo>
                    <a:lnTo>
                      <a:pt x="14287" y="3970"/>
                    </a:lnTo>
                    <a:lnTo>
                      <a:pt x="14245" y="3742"/>
                    </a:lnTo>
                    <a:lnTo>
                      <a:pt x="14188" y="3515"/>
                    </a:lnTo>
                    <a:lnTo>
                      <a:pt x="14117" y="3287"/>
                    </a:lnTo>
                    <a:lnTo>
                      <a:pt x="14045" y="3074"/>
                    </a:lnTo>
                    <a:lnTo>
                      <a:pt x="13960" y="2860"/>
                    </a:lnTo>
                    <a:lnTo>
                      <a:pt x="13860" y="2647"/>
                    </a:lnTo>
                    <a:lnTo>
                      <a:pt x="13747" y="2448"/>
                    </a:lnTo>
                    <a:lnTo>
                      <a:pt x="13633" y="2248"/>
                    </a:lnTo>
                    <a:lnTo>
                      <a:pt x="13505" y="2063"/>
                    </a:lnTo>
                    <a:lnTo>
                      <a:pt x="13377" y="1878"/>
                    </a:lnTo>
                    <a:lnTo>
                      <a:pt x="13220" y="1693"/>
                    </a:lnTo>
                    <a:lnTo>
                      <a:pt x="13078" y="1523"/>
                    </a:lnTo>
                    <a:lnTo>
                      <a:pt x="12907" y="1352"/>
                    </a:lnTo>
                    <a:lnTo>
                      <a:pt x="12736" y="1195"/>
                    </a:lnTo>
                    <a:lnTo>
                      <a:pt x="12566" y="1053"/>
                    </a:lnTo>
                    <a:lnTo>
                      <a:pt x="12381" y="911"/>
                    </a:lnTo>
                    <a:lnTo>
                      <a:pt x="12196" y="783"/>
                    </a:lnTo>
                    <a:lnTo>
                      <a:pt x="11996" y="655"/>
                    </a:lnTo>
                    <a:lnTo>
                      <a:pt x="11783" y="541"/>
                    </a:lnTo>
                    <a:lnTo>
                      <a:pt x="11584" y="441"/>
                    </a:lnTo>
                    <a:lnTo>
                      <a:pt x="11356" y="342"/>
                    </a:lnTo>
                    <a:lnTo>
                      <a:pt x="11128" y="256"/>
                    </a:lnTo>
                    <a:lnTo>
                      <a:pt x="10901" y="185"/>
                    </a:lnTo>
                    <a:lnTo>
                      <a:pt x="10673" y="128"/>
                    </a:lnTo>
                    <a:lnTo>
                      <a:pt x="10431" y="71"/>
                    </a:lnTo>
                    <a:lnTo>
                      <a:pt x="10189" y="43"/>
                    </a:lnTo>
                    <a:lnTo>
                      <a:pt x="9947" y="14"/>
                    </a:lnTo>
                    <a:lnTo>
                      <a:pt x="9705" y="0"/>
                    </a:lnTo>
                    <a:close/>
                  </a:path>
                </a:pathLst>
              </a:custGeom>
              <a:solidFill>
                <a:srgbClr val="43434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506;p19">
                <a:extLst>
                  <a:ext uri="{FF2B5EF4-FFF2-40B4-BE49-F238E27FC236}">
                    <a16:creationId xmlns:a16="http://schemas.microsoft.com/office/drawing/2014/main" id="{4D0F9708-BB56-6A18-DF76-0979EACCAC68}"/>
                  </a:ext>
                </a:extLst>
              </p:cNvPr>
              <p:cNvSpPr/>
              <p:nvPr/>
            </p:nvSpPr>
            <p:spPr>
              <a:xfrm>
                <a:off x="1734998" y="2217094"/>
                <a:ext cx="575954" cy="703792"/>
              </a:xfrm>
              <a:custGeom>
                <a:avLst/>
                <a:gdLst/>
                <a:ahLst/>
                <a:cxnLst/>
                <a:rect l="l" t="t" r="r" b="b"/>
                <a:pathLst>
                  <a:path w="17305" h="21146" extrusionOk="0">
                    <a:moveTo>
                      <a:pt x="11485" y="0"/>
                    </a:moveTo>
                    <a:lnTo>
                      <a:pt x="11214" y="15"/>
                    </a:lnTo>
                    <a:lnTo>
                      <a:pt x="10930" y="29"/>
                    </a:lnTo>
                    <a:lnTo>
                      <a:pt x="10659" y="71"/>
                    </a:lnTo>
                    <a:lnTo>
                      <a:pt x="10375" y="114"/>
                    </a:lnTo>
                    <a:lnTo>
                      <a:pt x="10104" y="185"/>
                    </a:lnTo>
                    <a:lnTo>
                      <a:pt x="9834" y="256"/>
                    </a:lnTo>
                    <a:lnTo>
                      <a:pt x="9578" y="342"/>
                    </a:lnTo>
                    <a:lnTo>
                      <a:pt x="9322" y="441"/>
                    </a:lnTo>
                    <a:lnTo>
                      <a:pt x="9065" y="555"/>
                    </a:lnTo>
                    <a:lnTo>
                      <a:pt x="8809" y="683"/>
                    </a:lnTo>
                    <a:lnTo>
                      <a:pt x="8567" y="811"/>
                    </a:lnTo>
                    <a:lnTo>
                      <a:pt x="8325" y="968"/>
                    </a:lnTo>
                    <a:lnTo>
                      <a:pt x="8098" y="1124"/>
                    </a:lnTo>
                    <a:lnTo>
                      <a:pt x="7870" y="1295"/>
                    </a:lnTo>
                    <a:lnTo>
                      <a:pt x="7657" y="1480"/>
                    </a:lnTo>
                    <a:lnTo>
                      <a:pt x="7443" y="1679"/>
                    </a:lnTo>
                    <a:lnTo>
                      <a:pt x="7244" y="1879"/>
                    </a:lnTo>
                    <a:lnTo>
                      <a:pt x="7059" y="2092"/>
                    </a:lnTo>
                    <a:lnTo>
                      <a:pt x="6874" y="2320"/>
                    </a:lnTo>
                    <a:lnTo>
                      <a:pt x="6703" y="2562"/>
                    </a:lnTo>
                    <a:lnTo>
                      <a:pt x="6547" y="2818"/>
                    </a:lnTo>
                    <a:lnTo>
                      <a:pt x="826" y="12380"/>
                    </a:lnTo>
                    <a:lnTo>
                      <a:pt x="684" y="12636"/>
                    </a:lnTo>
                    <a:lnTo>
                      <a:pt x="542" y="12907"/>
                    </a:lnTo>
                    <a:lnTo>
                      <a:pt x="428" y="13177"/>
                    </a:lnTo>
                    <a:lnTo>
                      <a:pt x="328" y="13448"/>
                    </a:lnTo>
                    <a:lnTo>
                      <a:pt x="243" y="13718"/>
                    </a:lnTo>
                    <a:lnTo>
                      <a:pt x="172" y="13988"/>
                    </a:lnTo>
                    <a:lnTo>
                      <a:pt x="101" y="14273"/>
                    </a:lnTo>
                    <a:lnTo>
                      <a:pt x="58" y="14543"/>
                    </a:lnTo>
                    <a:lnTo>
                      <a:pt x="29" y="14828"/>
                    </a:lnTo>
                    <a:lnTo>
                      <a:pt x="15" y="15112"/>
                    </a:lnTo>
                    <a:lnTo>
                      <a:pt x="1" y="15383"/>
                    </a:lnTo>
                    <a:lnTo>
                      <a:pt x="15" y="15667"/>
                    </a:lnTo>
                    <a:lnTo>
                      <a:pt x="44" y="15952"/>
                    </a:lnTo>
                    <a:lnTo>
                      <a:pt x="72" y="16222"/>
                    </a:lnTo>
                    <a:lnTo>
                      <a:pt x="115" y="16493"/>
                    </a:lnTo>
                    <a:lnTo>
                      <a:pt x="186" y="16763"/>
                    </a:lnTo>
                    <a:lnTo>
                      <a:pt x="257" y="17034"/>
                    </a:lnTo>
                    <a:lnTo>
                      <a:pt x="342" y="17304"/>
                    </a:lnTo>
                    <a:lnTo>
                      <a:pt x="442" y="17560"/>
                    </a:lnTo>
                    <a:lnTo>
                      <a:pt x="556" y="17816"/>
                    </a:lnTo>
                    <a:lnTo>
                      <a:pt x="684" y="18072"/>
                    </a:lnTo>
                    <a:lnTo>
                      <a:pt x="812" y="18314"/>
                    </a:lnTo>
                    <a:lnTo>
                      <a:pt x="969" y="18556"/>
                    </a:lnTo>
                    <a:lnTo>
                      <a:pt x="1125" y="18784"/>
                    </a:lnTo>
                    <a:lnTo>
                      <a:pt x="1296" y="19011"/>
                    </a:lnTo>
                    <a:lnTo>
                      <a:pt x="1481" y="19225"/>
                    </a:lnTo>
                    <a:lnTo>
                      <a:pt x="1680" y="19438"/>
                    </a:lnTo>
                    <a:lnTo>
                      <a:pt x="1879" y="19638"/>
                    </a:lnTo>
                    <a:lnTo>
                      <a:pt x="2107" y="19823"/>
                    </a:lnTo>
                    <a:lnTo>
                      <a:pt x="2335" y="20008"/>
                    </a:lnTo>
                    <a:lnTo>
                      <a:pt x="2577" y="20178"/>
                    </a:lnTo>
                    <a:lnTo>
                      <a:pt x="2819" y="20335"/>
                    </a:lnTo>
                    <a:lnTo>
                      <a:pt x="3075" y="20477"/>
                    </a:lnTo>
                    <a:lnTo>
                      <a:pt x="3345" y="20605"/>
                    </a:lnTo>
                    <a:lnTo>
                      <a:pt x="3615" y="20733"/>
                    </a:lnTo>
                    <a:lnTo>
                      <a:pt x="3886" y="20833"/>
                    </a:lnTo>
                    <a:lnTo>
                      <a:pt x="4156" y="20918"/>
                    </a:lnTo>
                    <a:lnTo>
                      <a:pt x="4426" y="20989"/>
                    </a:lnTo>
                    <a:lnTo>
                      <a:pt x="4711" y="21046"/>
                    </a:lnTo>
                    <a:lnTo>
                      <a:pt x="4981" y="21089"/>
                    </a:lnTo>
                    <a:lnTo>
                      <a:pt x="5266" y="21132"/>
                    </a:lnTo>
                    <a:lnTo>
                      <a:pt x="5551" y="21146"/>
                    </a:lnTo>
                    <a:lnTo>
                      <a:pt x="6106" y="21146"/>
                    </a:lnTo>
                    <a:lnTo>
                      <a:pt x="6390" y="21118"/>
                    </a:lnTo>
                    <a:lnTo>
                      <a:pt x="6661" y="21089"/>
                    </a:lnTo>
                    <a:lnTo>
                      <a:pt x="6931" y="21032"/>
                    </a:lnTo>
                    <a:lnTo>
                      <a:pt x="7201" y="20975"/>
                    </a:lnTo>
                    <a:lnTo>
                      <a:pt x="7472" y="20904"/>
                    </a:lnTo>
                    <a:lnTo>
                      <a:pt x="7742" y="20819"/>
                    </a:lnTo>
                    <a:lnTo>
                      <a:pt x="7998" y="20719"/>
                    </a:lnTo>
                    <a:lnTo>
                      <a:pt x="8254" y="20605"/>
                    </a:lnTo>
                    <a:lnTo>
                      <a:pt x="8510" y="20477"/>
                    </a:lnTo>
                    <a:lnTo>
                      <a:pt x="8752" y="20335"/>
                    </a:lnTo>
                    <a:lnTo>
                      <a:pt x="8994" y="20193"/>
                    </a:lnTo>
                    <a:lnTo>
                      <a:pt x="9222" y="20036"/>
                    </a:lnTo>
                    <a:lnTo>
                      <a:pt x="9450" y="19865"/>
                    </a:lnTo>
                    <a:lnTo>
                      <a:pt x="9663" y="19680"/>
                    </a:lnTo>
                    <a:lnTo>
                      <a:pt x="9877" y="19481"/>
                    </a:lnTo>
                    <a:lnTo>
                      <a:pt x="10076" y="19268"/>
                    </a:lnTo>
                    <a:lnTo>
                      <a:pt x="10261" y="19054"/>
                    </a:lnTo>
                    <a:lnTo>
                      <a:pt x="10446" y="18826"/>
                    </a:lnTo>
                    <a:lnTo>
                      <a:pt x="10616" y="18585"/>
                    </a:lnTo>
                    <a:lnTo>
                      <a:pt x="10773" y="18328"/>
                    </a:lnTo>
                    <a:lnTo>
                      <a:pt x="16493" y="8766"/>
                    </a:lnTo>
                    <a:lnTo>
                      <a:pt x="16636" y="8510"/>
                    </a:lnTo>
                    <a:lnTo>
                      <a:pt x="16764" y="8254"/>
                    </a:lnTo>
                    <a:lnTo>
                      <a:pt x="16892" y="7983"/>
                    </a:lnTo>
                    <a:lnTo>
                      <a:pt x="16991" y="7713"/>
                    </a:lnTo>
                    <a:lnTo>
                      <a:pt x="17077" y="7443"/>
                    </a:lnTo>
                    <a:lnTo>
                      <a:pt x="17148" y="7158"/>
                    </a:lnTo>
                    <a:lnTo>
                      <a:pt x="17205" y="6888"/>
                    </a:lnTo>
                    <a:lnTo>
                      <a:pt x="17262" y="6603"/>
                    </a:lnTo>
                    <a:lnTo>
                      <a:pt x="17290" y="6318"/>
                    </a:lnTo>
                    <a:lnTo>
                      <a:pt x="17305" y="6048"/>
                    </a:lnTo>
                    <a:lnTo>
                      <a:pt x="17305" y="5763"/>
                    </a:lnTo>
                    <a:lnTo>
                      <a:pt x="17305" y="5479"/>
                    </a:lnTo>
                    <a:lnTo>
                      <a:pt x="17276" y="5208"/>
                    </a:lnTo>
                    <a:lnTo>
                      <a:pt x="17248" y="4924"/>
                    </a:lnTo>
                    <a:lnTo>
                      <a:pt x="17191" y="4653"/>
                    </a:lnTo>
                    <a:lnTo>
                      <a:pt x="17134" y="4383"/>
                    </a:lnTo>
                    <a:lnTo>
                      <a:pt x="17063" y="4113"/>
                    </a:lnTo>
                    <a:lnTo>
                      <a:pt x="16977" y="3842"/>
                    </a:lnTo>
                    <a:lnTo>
                      <a:pt x="16878" y="3586"/>
                    </a:lnTo>
                    <a:lnTo>
                      <a:pt x="16764" y="3330"/>
                    </a:lnTo>
                    <a:lnTo>
                      <a:pt x="16636" y="3088"/>
                    </a:lnTo>
                    <a:lnTo>
                      <a:pt x="16508" y="2832"/>
                    </a:lnTo>
                    <a:lnTo>
                      <a:pt x="16351" y="2604"/>
                    </a:lnTo>
                    <a:lnTo>
                      <a:pt x="16195" y="2362"/>
                    </a:lnTo>
                    <a:lnTo>
                      <a:pt x="16024" y="2149"/>
                    </a:lnTo>
                    <a:lnTo>
                      <a:pt x="15839" y="1921"/>
                    </a:lnTo>
                    <a:lnTo>
                      <a:pt x="15640" y="1722"/>
                    </a:lnTo>
                    <a:lnTo>
                      <a:pt x="15440" y="1523"/>
                    </a:lnTo>
                    <a:lnTo>
                      <a:pt x="15213" y="1324"/>
                    </a:lnTo>
                    <a:lnTo>
                      <a:pt x="14985" y="1153"/>
                    </a:lnTo>
                    <a:lnTo>
                      <a:pt x="14743" y="982"/>
                    </a:lnTo>
                    <a:lnTo>
                      <a:pt x="14501" y="826"/>
                    </a:lnTo>
                    <a:lnTo>
                      <a:pt x="14231" y="669"/>
                    </a:lnTo>
                    <a:lnTo>
                      <a:pt x="13975" y="541"/>
                    </a:lnTo>
                    <a:lnTo>
                      <a:pt x="13704" y="427"/>
                    </a:lnTo>
                    <a:lnTo>
                      <a:pt x="13434" y="328"/>
                    </a:lnTo>
                    <a:lnTo>
                      <a:pt x="13164" y="242"/>
                    </a:lnTo>
                    <a:lnTo>
                      <a:pt x="12893" y="157"/>
                    </a:lnTo>
                    <a:lnTo>
                      <a:pt x="12609" y="100"/>
                    </a:lnTo>
                    <a:lnTo>
                      <a:pt x="12324" y="57"/>
                    </a:lnTo>
                    <a:lnTo>
                      <a:pt x="12054" y="29"/>
                    </a:lnTo>
                    <a:lnTo>
                      <a:pt x="11769"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507;p19">
                <a:extLst>
                  <a:ext uri="{FF2B5EF4-FFF2-40B4-BE49-F238E27FC236}">
                    <a16:creationId xmlns:a16="http://schemas.microsoft.com/office/drawing/2014/main" id="{15DF10D0-67F3-1729-5456-0548B37606A9}"/>
                  </a:ext>
                </a:extLst>
              </p:cNvPr>
              <p:cNvSpPr/>
              <p:nvPr/>
            </p:nvSpPr>
            <p:spPr>
              <a:xfrm>
                <a:off x="2421280" y="1708440"/>
                <a:ext cx="318747" cy="969985"/>
              </a:xfrm>
              <a:custGeom>
                <a:avLst/>
                <a:gdLst/>
                <a:ahLst/>
                <a:cxnLst/>
                <a:rect l="l" t="t" r="r" b="b"/>
                <a:pathLst>
                  <a:path w="9577" h="29144" extrusionOk="0">
                    <a:moveTo>
                      <a:pt x="4781" y="0"/>
                    </a:moveTo>
                    <a:lnTo>
                      <a:pt x="4539" y="15"/>
                    </a:lnTo>
                    <a:lnTo>
                      <a:pt x="4298" y="29"/>
                    </a:lnTo>
                    <a:lnTo>
                      <a:pt x="4056" y="57"/>
                    </a:lnTo>
                    <a:lnTo>
                      <a:pt x="3828" y="100"/>
                    </a:lnTo>
                    <a:lnTo>
                      <a:pt x="3586" y="157"/>
                    </a:lnTo>
                    <a:lnTo>
                      <a:pt x="3373" y="228"/>
                    </a:lnTo>
                    <a:lnTo>
                      <a:pt x="3145" y="299"/>
                    </a:lnTo>
                    <a:lnTo>
                      <a:pt x="2931" y="385"/>
                    </a:lnTo>
                    <a:lnTo>
                      <a:pt x="2718" y="484"/>
                    </a:lnTo>
                    <a:lnTo>
                      <a:pt x="2505" y="584"/>
                    </a:lnTo>
                    <a:lnTo>
                      <a:pt x="2305" y="698"/>
                    </a:lnTo>
                    <a:lnTo>
                      <a:pt x="2120" y="826"/>
                    </a:lnTo>
                    <a:lnTo>
                      <a:pt x="1921" y="954"/>
                    </a:lnTo>
                    <a:lnTo>
                      <a:pt x="1750" y="1096"/>
                    </a:lnTo>
                    <a:lnTo>
                      <a:pt x="1565" y="1253"/>
                    </a:lnTo>
                    <a:lnTo>
                      <a:pt x="1409" y="1409"/>
                    </a:lnTo>
                    <a:lnTo>
                      <a:pt x="1252" y="1580"/>
                    </a:lnTo>
                    <a:lnTo>
                      <a:pt x="1096" y="1751"/>
                    </a:lnTo>
                    <a:lnTo>
                      <a:pt x="954" y="1936"/>
                    </a:lnTo>
                    <a:lnTo>
                      <a:pt x="825" y="2121"/>
                    </a:lnTo>
                    <a:lnTo>
                      <a:pt x="697" y="2320"/>
                    </a:lnTo>
                    <a:lnTo>
                      <a:pt x="584" y="2519"/>
                    </a:lnTo>
                    <a:lnTo>
                      <a:pt x="470" y="2718"/>
                    </a:lnTo>
                    <a:lnTo>
                      <a:pt x="384" y="2932"/>
                    </a:lnTo>
                    <a:lnTo>
                      <a:pt x="285" y="3145"/>
                    </a:lnTo>
                    <a:lnTo>
                      <a:pt x="214" y="3373"/>
                    </a:lnTo>
                    <a:lnTo>
                      <a:pt x="157" y="3601"/>
                    </a:lnTo>
                    <a:lnTo>
                      <a:pt x="100" y="3828"/>
                    </a:lnTo>
                    <a:lnTo>
                      <a:pt x="57" y="4070"/>
                    </a:lnTo>
                    <a:lnTo>
                      <a:pt x="29" y="4298"/>
                    </a:lnTo>
                    <a:lnTo>
                      <a:pt x="0" y="4540"/>
                    </a:lnTo>
                    <a:lnTo>
                      <a:pt x="0" y="4796"/>
                    </a:lnTo>
                    <a:lnTo>
                      <a:pt x="0" y="24362"/>
                    </a:lnTo>
                    <a:lnTo>
                      <a:pt x="0" y="24604"/>
                    </a:lnTo>
                    <a:lnTo>
                      <a:pt x="29" y="24846"/>
                    </a:lnTo>
                    <a:lnTo>
                      <a:pt x="57" y="25088"/>
                    </a:lnTo>
                    <a:lnTo>
                      <a:pt x="100" y="25330"/>
                    </a:lnTo>
                    <a:lnTo>
                      <a:pt x="157" y="25557"/>
                    </a:lnTo>
                    <a:lnTo>
                      <a:pt x="214" y="25785"/>
                    </a:lnTo>
                    <a:lnTo>
                      <a:pt x="285" y="25998"/>
                    </a:lnTo>
                    <a:lnTo>
                      <a:pt x="384" y="26226"/>
                    </a:lnTo>
                    <a:lnTo>
                      <a:pt x="470" y="26425"/>
                    </a:lnTo>
                    <a:lnTo>
                      <a:pt x="584" y="26639"/>
                    </a:lnTo>
                    <a:lnTo>
                      <a:pt x="697" y="26838"/>
                    </a:lnTo>
                    <a:lnTo>
                      <a:pt x="825" y="27037"/>
                    </a:lnTo>
                    <a:lnTo>
                      <a:pt x="954" y="27222"/>
                    </a:lnTo>
                    <a:lnTo>
                      <a:pt x="1096" y="27407"/>
                    </a:lnTo>
                    <a:lnTo>
                      <a:pt x="1252" y="27578"/>
                    </a:lnTo>
                    <a:lnTo>
                      <a:pt x="1409" y="27749"/>
                    </a:lnTo>
                    <a:lnTo>
                      <a:pt x="1565" y="27905"/>
                    </a:lnTo>
                    <a:lnTo>
                      <a:pt x="1750" y="28048"/>
                    </a:lnTo>
                    <a:lnTo>
                      <a:pt x="1921" y="28190"/>
                    </a:lnTo>
                    <a:lnTo>
                      <a:pt x="2120" y="28332"/>
                    </a:lnTo>
                    <a:lnTo>
                      <a:pt x="2305" y="28446"/>
                    </a:lnTo>
                    <a:lnTo>
                      <a:pt x="2505" y="28574"/>
                    </a:lnTo>
                    <a:lnTo>
                      <a:pt x="2718" y="28674"/>
                    </a:lnTo>
                    <a:lnTo>
                      <a:pt x="2931" y="28773"/>
                    </a:lnTo>
                    <a:lnTo>
                      <a:pt x="3145" y="28859"/>
                    </a:lnTo>
                    <a:lnTo>
                      <a:pt x="3373" y="28930"/>
                    </a:lnTo>
                    <a:lnTo>
                      <a:pt x="3586" y="29001"/>
                    </a:lnTo>
                    <a:lnTo>
                      <a:pt x="3828" y="29044"/>
                    </a:lnTo>
                    <a:lnTo>
                      <a:pt x="4056" y="29086"/>
                    </a:lnTo>
                    <a:lnTo>
                      <a:pt x="4298" y="29129"/>
                    </a:lnTo>
                    <a:lnTo>
                      <a:pt x="4539" y="29143"/>
                    </a:lnTo>
                    <a:lnTo>
                      <a:pt x="5037" y="29143"/>
                    </a:lnTo>
                    <a:lnTo>
                      <a:pt x="5279" y="29129"/>
                    </a:lnTo>
                    <a:lnTo>
                      <a:pt x="5507" y="29086"/>
                    </a:lnTo>
                    <a:lnTo>
                      <a:pt x="5749" y="29044"/>
                    </a:lnTo>
                    <a:lnTo>
                      <a:pt x="5977" y="29001"/>
                    </a:lnTo>
                    <a:lnTo>
                      <a:pt x="6204" y="28930"/>
                    </a:lnTo>
                    <a:lnTo>
                      <a:pt x="6432" y="28859"/>
                    </a:lnTo>
                    <a:lnTo>
                      <a:pt x="6645" y="28773"/>
                    </a:lnTo>
                    <a:lnTo>
                      <a:pt x="6859" y="28674"/>
                    </a:lnTo>
                    <a:lnTo>
                      <a:pt x="7058" y="28574"/>
                    </a:lnTo>
                    <a:lnTo>
                      <a:pt x="7257" y="28446"/>
                    </a:lnTo>
                    <a:lnTo>
                      <a:pt x="7457" y="28332"/>
                    </a:lnTo>
                    <a:lnTo>
                      <a:pt x="7642" y="28190"/>
                    </a:lnTo>
                    <a:lnTo>
                      <a:pt x="7827" y="28048"/>
                    </a:lnTo>
                    <a:lnTo>
                      <a:pt x="7997" y="27905"/>
                    </a:lnTo>
                    <a:lnTo>
                      <a:pt x="8168" y="27749"/>
                    </a:lnTo>
                    <a:lnTo>
                      <a:pt x="8325" y="27578"/>
                    </a:lnTo>
                    <a:lnTo>
                      <a:pt x="8481" y="27407"/>
                    </a:lnTo>
                    <a:lnTo>
                      <a:pt x="8623" y="27222"/>
                    </a:lnTo>
                    <a:lnTo>
                      <a:pt x="8751" y="27037"/>
                    </a:lnTo>
                    <a:lnTo>
                      <a:pt x="8880" y="26838"/>
                    </a:lnTo>
                    <a:lnTo>
                      <a:pt x="8993" y="26639"/>
                    </a:lnTo>
                    <a:lnTo>
                      <a:pt x="9093" y="26425"/>
                    </a:lnTo>
                    <a:lnTo>
                      <a:pt x="9193" y="26226"/>
                    </a:lnTo>
                    <a:lnTo>
                      <a:pt x="9278" y="25998"/>
                    </a:lnTo>
                    <a:lnTo>
                      <a:pt x="9349" y="25785"/>
                    </a:lnTo>
                    <a:lnTo>
                      <a:pt x="9420" y="25557"/>
                    </a:lnTo>
                    <a:lnTo>
                      <a:pt x="9477" y="25330"/>
                    </a:lnTo>
                    <a:lnTo>
                      <a:pt x="9520" y="25088"/>
                    </a:lnTo>
                    <a:lnTo>
                      <a:pt x="9548" y="24846"/>
                    </a:lnTo>
                    <a:lnTo>
                      <a:pt x="9563" y="24604"/>
                    </a:lnTo>
                    <a:lnTo>
                      <a:pt x="9577" y="24362"/>
                    </a:lnTo>
                    <a:lnTo>
                      <a:pt x="9577" y="4796"/>
                    </a:lnTo>
                    <a:lnTo>
                      <a:pt x="9563" y="4540"/>
                    </a:lnTo>
                    <a:lnTo>
                      <a:pt x="9548" y="4298"/>
                    </a:lnTo>
                    <a:lnTo>
                      <a:pt x="9520" y="4070"/>
                    </a:lnTo>
                    <a:lnTo>
                      <a:pt x="9477" y="3828"/>
                    </a:lnTo>
                    <a:lnTo>
                      <a:pt x="9420" y="3601"/>
                    </a:lnTo>
                    <a:lnTo>
                      <a:pt x="9349" y="3373"/>
                    </a:lnTo>
                    <a:lnTo>
                      <a:pt x="9278" y="3145"/>
                    </a:lnTo>
                    <a:lnTo>
                      <a:pt x="9193" y="2932"/>
                    </a:lnTo>
                    <a:lnTo>
                      <a:pt x="9093" y="2718"/>
                    </a:lnTo>
                    <a:lnTo>
                      <a:pt x="8993" y="2519"/>
                    </a:lnTo>
                    <a:lnTo>
                      <a:pt x="8880" y="2320"/>
                    </a:lnTo>
                    <a:lnTo>
                      <a:pt x="8751" y="2121"/>
                    </a:lnTo>
                    <a:lnTo>
                      <a:pt x="8623" y="1936"/>
                    </a:lnTo>
                    <a:lnTo>
                      <a:pt x="8481" y="1751"/>
                    </a:lnTo>
                    <a:lnTo>
                      <a:pt x="8325" y="1580"/>
                    </a:lnTo>
                    <a:lnTo>
                      <a:pt x="8168" y="1409"/>
                    </a:lnTo>
                    <a:lnTo>
                      <a:pt x="7997" y="1253"/>
                    </a:lnTo>
                    <a:lnTo>
                      <a:pt x="7827" y="1096"/>
                    </a:lnTo>
                    <a:lnTo>
                      <a:pt x="7642" y="954"/>
                    </a:lnTo>
                    <a:lnTo>
                      <a:pt x="7457" y="826"/>
                    </a:lnTo>
                    <a:lnTo>
                      <a:pt x="7257" y="698"/>
                    </a:lnTo>
                    <a:lnTo>
                      <a:pt x="7058" y="584"/>
                    </a:lnTo>
                    <a:lnTo>
                      <a:pt x="6859" y="484"/>
                    </a:lnTo>
                    <a:lnTo>
                      <a:pt x="6645" y="385"/>
                    </a:lnTo>
                    <a:lnTo>
                      <a:pt x="6432" y="299"/>
                    </a:lnTo>
                    <a:lnTo>
                      <a:pt x="6204" y="228"/>
                    </a:lnTo>
                    <a:lnTo>
                      <a:pt x="5977" y="157"/>
                    </a:lnTo>
                    <a:lnTo>
                      <a:pt x="5749" y="100"/>
                    </a:lnTo>
                    <a:lnTo>
                      <a:pt x="5507" y="57"/>
                    </a:lnTo>
                    <a:lnTo>
                      <a:pt x="5279" y="29"/>
                    </a:lnTo>
                    <a:lnTo>
                      <a:pt x="5037" y="15"/>
                    </a:lnTo>
                    <a:lnTo>
                      <a:pt x="4781"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508;p19">
                <a:extLst>
                  <a:ext uri="{FF2B5EF4-FFF2-40B4-BE49-F238E27FC236}">
                    <a16:creationId xmlns:a16="http://schemas.microsoft.com/office/drawing/2014/main" id="{31F24075-B4E1-320D-08E7-F8EADA92A53D}"/>
                  </a:ext>
                </a:extLst>
              </p:cNvPr>
              <p:cNvSpPr/>
              <p:nvPr/>
            </p:nvSpPr>
            <p:spPr>
              <a:xfrm>
                <a:off x="2728090" y="1736364"/>
                <a:ext cx="287062" cy="785301"/>
              </a:xfrm>
              <a:custGeom>
                <a:avLst/>
                <a:gdLst/>
                <a:ahLst/>
                <a:cxnLst/>
                <a:rect l="l" t="t" r="r" b="b"/>
                <a:pathLst>
                  <a:path w="8625" h="23595" extrusionOk="0">
                    <a:moveTo>
                      <a:pt x="3885" y="1"/>
                    </a:moveTo>
                    <a:lnTo>
                      <a:pt x="3672" y="15"/>
                    </a:lnTo>
                    <a:lnTo>
                      <a:pt x="3473" y="44"/>
                    </a:lnTo>
                    <a:lnTo>
                      <a:pt x="3274" y="86"/>
                    </a:lnTo>
                    <a:lnTo>
                      <a:pt x="3074" y="129"/>
                    </a:lnTo>
                    <a:lnTo>
                      <a:pt x="2875" y="186"/>
                    </a:lnTo>
                    <a:lnTo>
                      <a:pt x="2690" y="243"/>
                    </a:lnTo>
                    <a:lnTo>
                      <a:pt x="2505" y="314"/>
                    </a:lnTo>
                    <a:lnTo>
                      <a:pt x="2320" y="399"/>
                    </a:lnTo>
                    <a:lnTo>
                      <a:pt x="2149" y="485"/>
                    </a:lnTo>
                    <a:lnTo>
                      <a:pt x="1979" y="584"/>
                    </a:lnTo>
                    <a:lnTo>
                      <a:pt x="1808" y="698"/>
                    </a:lnTo>
                    <a:lnTo>
                      <a:pt x="1651" y="812"/>
                    </a:lnTo>
                    <a:lnTo>
                      <a:pt x="1495" y="926"/>
                    </a:lnTo>
                    <a:lnTo>
                      <a:pt x="1353" y="1054"/>
                    </a:lnTo>
                    <a:lnTo>
                      <a:pt x="1210" y="1196"/>
                    </a:lnTo>
                    <a:lnTo>
                      <a:pt x="1068" y="1339"/>
                    </a:lnTo>
                    <a:lnTo>
                      <a:pt x="940" y="1481"/>
                    </a:lnTo>
                    <a:lnTo>
                      <a:pt x="826" y="1637"/>
                    </a:lnTo>
                    <a:lnTo>
                      <a:pt x="712" y="1794"/>
                    </a:lnTo>
                    <a:lnTo>
                      <a:pt x="598" y="1965"/>
                    </a:lnTo>
                    <a:lnTo>
                      <a:pt x="499" y="2135"/>
                    </a:lnTo>
                    <a:lnTo>
                      <a:pt x="413" y="2306"/>
                    </a:lnTo>
                    <a:lnTo>
                      <a:pt x="328" y="2491"/>
                    </a:lnTo>
                    <a:lnTo>
                      <a:pt x="257" y="2676"/>
                    </a:lnTo>
                    <a:lnTo>
                      <a:pt x="186" y="2875"/>
                    </a:lnTo>
                    <a:lnTo>
                      <a:pt x="143" y="3060"/>
                    </a:lnTo>
                    <a:lnTo>
                      <a:pt x="86" y="3260"/>
                    </a:lnTo>
                    <a:lnTo>
                      <a:pt x="58" y="3459"/>
                    </a:lnTo>
                    <a:lnTo>
                      <a:pt x="29" y="3658"/>
                    </a:lnTo>
                    <a:lnTo>
                      <a:pt x="15" y="3871"/>
                    </a:lnTo>
                    <a:lnTo>
                      <a:pt x="1" y="4085"/>
                    </a:lnTo>
                    <a:lnTo>
                      <a:pt x="1" y="19510"/>
                    </a:lnTo>
                    <a:lnTo>
                      <a:pt x="15" y="19724"/>
                    </a:lnTo>
                    <a:lnTo>
                      <a:pt x="29" y="19937"/>
                    </a:lnTo>
                    <a:lnTo>
                      <a:pt x="58" y="20136"/>
                    </a:lnTo>
                    <a:lnTo>
                      <a:pt x="86" y="20335"/>
                    </a:lnTo>
                    <a:lnTo>
                      <a:pt x="143" y="20535"/>
                    </a:lnTo>
                    <a:lnTo>
                      <a:pt x="186" y="20720"/>
                    </a:lnTo>
                    <a:lnTo>
                      <a:pt x="257" y="20919"/>
                    </a:lnTo>
                    <a:lnTo>
                      <a:pt x="328" y="21104"/>
                    </a:lnTo>
                    <a:lnTo>
                      <a:pt x="413" y="21275"/>
                    </a:lnTo>
                    <a:lnTo>
                      <a:pt x="499" y="21460"/>
                    </a:lnTo>
                    <a:lnTo>
                      <a:pt x="598" y="21630"/>
                    </a:lnTo>
                    <a:lnTo>
                      <a:pt x="712" y="21801"/>
                    </a:lnTo>
                    <a:lnTo>
                      <a:pt x="826" y="21958"/>
                    </a:lnTo>
                    <a:lnTo>
                      <a:pt x="940" y="22114"/>
                    </a:lnTo>
                    <a:lnTo>
                      <a:pt x="1068" y="22257"/>
                    </a:lnTo>
                    <a:lnTo>
                      <a:pt x="1210" y="22399"/>
                    </a:lnTo>
                    <a:lnTo>
                      <a:pt x="1353" y="22541"/>
                    </a:lnTo>
                    <a:lnTo>
                      <a:pt x="1495" y="22669"/>
                    </a:lnTo>
                    <a:lnTo>
                      <a:pt x="1651" y="22783"/>
                    </a:lnTo>
                    <a:lnTo>
                      <a:pt x="1808" y="22897"/>
                    </a:lnTo>
                    <a:lnTo>
                      <a:pt x="1979" y="23011"/>
                    </a:lnTo>
                    <a:lnTo>
                      <a:pt x="2149" y="23110"/>
                    </a:lnTo>
                    <a:lnTo>
                      <a:pt x="2320" y="23196"/>
                    </a:lnTo>
                    <a:lnTo>
                      <a:pt x="2505" y="23281"/>
                    </a:lnTo>
                    <a:lnTo>
                      <a:pt x="2690" y="23352"/>
                    </a:lnTo>
                    <a:lnTo>
                      <a:pt x="2875" y="23409"/>
                    </a:lnTo>
                    <a:lnTo>
                      <a:pt x="3074" y="23466"/>
                    </a:lnTo>
                    <a:lnTo>
                      <a:pt x="3274" y="23509"/>
                    </a:lnTo>
                    <a:lnTo>
                      <a:pt x="3473" y="23551"/>
                    </a:lnTo>
                    <a:lnTo>
                      <a:pt x="3672" y="23580"/>
                    </a:lnTo>
                    <a:lnTo>
                      <a:pt x="3885" y="23594"/>
                    </a:lnTo>
                    <a:lnTo>
                      <a:pt x="4754" y="23594"/>
                    </a:lnTo>
                    <a:lnTo>
                      <a:pt x="4953" y="23580"/>
                    </a:lnTo>
                    <a:lnTo>
                      <a:pt x="5166" y="23551"/>
                    </a:lnTo>
                    <a:lnTo>
                      <a:pt x="5365" y="23509"/>
                    </a:lnTo>
                    <a:lnTo>
                      <a:pt x="5565" y="23466"/>
                    </a:lnTo>
                    <a:lnTo>
                      <a:pt x="5750" y="23409"/>
                    </a:lnTo>
                    <a:lnTo>
                      <a:pt x="5949" y="23352"/>
                    </a:lnTo>
                    <a:lnTo>
                      <a:pt x="6134" y="23281"/>
                    </a:lnTo>
                    <a:lnTo>
                      <a:pt x="6305" y="23196"/>
                    </a:lnTo>
                    <a:lnTo>
                      <a:pt x="6490" y="23110"/>
                    </a:lnTo>
                    <a:lnTo>
                      <a:pt x="6660" y="23011"/>
                    </a:lnTo>
                    <a:lnTo>
                      <a:pt x="6817" y="22897"/>
                    </a:lnTo>
                    <a:lnTo>
                      <a:pt x="6988" y="22783"/>
                    </a:lnTo>
                    <a:lnTo>
                      <a:pt x="7130" y="22669"/>
                    </a:lnTo>
                    <a:lnTo>
                      <a:pt x="7286" y="22541"/>
                    </a:lnTo>
                    <a:lnTo>
                      <a:pt x="7429" y="22399"/>
                    </a:lnTo>
                    <a:lnTo>
                      <a:pt x="7557" y="22257"/>
                    </a:lnTo>
                    <a:lnTo>
                      <a:pt x="7685" y="22114"/>
                    </a:lnTo>
                    <a:lnTo>
                      <a:pt x="7813" y="21958"/>
                    </a:lnTo>
                    <a:lnTo>
                      <a:pt x="7927" y="21801"/>
                    </a:lnTo>
                    <a:lnTo>
                      <a:pt x="8026" y="21630"/>
                    </a:lnTo>
                    <a:lnTo>
                      <a:pt x="8126" y="21460"/>
                    </a:lnTo>
                    <a:lnTo>
                      <a:pt x="8226" y="21275"/>
                    </a:lnTo>
                    <a:lnTo>
                      <a:pt x="8311" y="21104"/>
                    </a:lnTo>
                    <a:lnTo>
                      <a:pt x="8382" y="20919"/>
                    </a:lnTo>
                    <a:lnTo>
                      <a:pt x="8439" y="20720"/>
                    </a:lnTo>
                    <a:lnTo>
                      <a:pt x="8496" y="20535"/>
                    </a:lnTo>
                    <a:lnTo>
                      <a:pt x="8539" y="20335"/>
                    </a:lnTo>
                    <a:lnTo>
                      <a:pt x="8581" y="20136"/>
                    </a:lnTo>
                    <a:lnTo>
                      <a:pt x="8610" y="19937"/>
                    </a:lnTo>
                    <a:lnTo>
                      <a:pt x="8624" y="19724"/>
                    </a:lnTo>
                    <a:lnTo>
                      <a:pt x="8624" y="19510"/>
                    </a:lnTo>
                    <a:lnTo>
                      <a:pt x="8624" y="4085"/>
                    </a:lnTo>
                    <a:lnTo>
                      <a:pt x="8624" y="3871"/>
                    </a:lnTo>
                    <a:lnTo>
                      <a:pt x="8610" y="3658"/>
                    </a:lnTo>
                    <a:lnTo>
                      <a:pt x="8581" y="3459"/>
                    </a:lnTo>
                    <a:lnTo>
                      <a:pt x="8539" y="3260"/>
                    </a:lnTo>
                    <a:lnTo>
                      <a:pt x="8496" y="3060"/>
                    </a:lnTo>
                    <a:lnTo>
                      <a:pt x="8439" y="2875"/>
                    </a:lnTo>
                    <a:lnTo>
                      <a:pt x="8382" y="2676"/>
                    </a:lnTo>
                    <a:lnTo>
                      <a:pt x="8311" y="2491"/>
                    </a:lnTo>
                    <a:lnTo>
                      <a:pt x="8226" y="2306"/>
                    </a:lnTo>
                    <a:lnTo>
                      <a:pt x="8126" y="2135"/>
                    </a:lnTo>
                    <a:lnTo>
                      <a:pt x="8026" y="1965"/>
                    </a:lnTo>
                    <a:lnTo>
                      <a:pt x="7927" y="1794"/>
                    </a:lnTo>
                    <a:lnTo>
                      <a:pt x="7813" y="1637"/>
                    </a:lnTo>
                    <a:lnTo>
                      <a:pt x="7685" y="1481"/>
                    </a:lnTo>
                    <a:lnTo>
                      <a:pt x="7557" y="1339"/>
                    </a:lnTo>
                    <a:lnTo>
                      <a:pt x="7429" y="1196"/>
                    </a:lnTo>
                    <a:lnTo>
                      <a:pt x="7286" y="1054"/>
                    </a:lnTo>
                    <a:lnTo>
                      <a:pt x="7130" y="926"/>
                    </a:lnTo>
                    <a:lnTo>
                      <a:pt x="6988" y="812"/>
                    </a:lnTo>
                    <a:lnTo>
                      <a:pt x="6817" y="698"/>
                    </a:lnTo>
                    <a:lnTo>
                      <a:pt x="6660" y="584"/>
                    </a:lnTo>
                    <a:lnTo>
                      <a:pt x="6490" y="485"/>
                    </a:lnTo>
                    <a:lnTo>
                      <a:pt x="6305" y="399"/>
                    </a:lnTo>
                    <a:lnTo>
                      <a:pt x="6134" y="314"/>
                    </a:lnTo>
                    <a:lnTo>
                      <a:pt x="5949" y="243"/>
                    </a:lnTo>
                    <a:lnTo>
                      <a:pt x="5750" y="186"/>
                    </a:lnTo>
                    <a:lnTo>
                      <a:pt x="5565" y="129"/>
                    </a:lnTo>
                    <a:lnTo>
                      <a:pt x="5365" y="86"/>
                    </a:lnTo>
                    <a:lnTo>
                      <a:pt x="5166" y="44"/>
                    </a:lnTo>
                    <a:lnTo>
                      <a:pt x="4953" y="15"/>
                    </a:lnTo>
                    <a:lnTo>
                      <a:pt x="4754" y="1"/>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 name="Google Shape;509;p19">
                <a:extLst>
                  <a:ext uri="{FF2B5EF4-FFF2-40B4-BE49-F238E27FC236}">
                    <a16:creationId xmlns:a16="http://schemas.microsoft.com/office/drawing/2014/main" id="{FD856B7A-43D2-E214-BA10-E59DB64C8185}"/>
                  </a:ext>
                </a:extLst>
              </p:cNvPr>
              <p:cNvSpPr/>
              <p:nvPr/>
            </p:nvSpPr>
            <p:spPr>
              <a:xfrm>
                <a:off x="2515037" y="2151728"/>
                <a:ext cx="116056" cy="344341"/>
              </a:xfrm>
              <a:custGeom>
                <a:avLst/>
                <a:gdLst/>
                <a:ahLst/>
                <a:cxnLst/>
                <a:rect l="l" t="t" r="r" b="b"/>
                <a:pathLst>
                  <a:path w="3487" h="10346" extrusionOk="0">
                    <a:moveTo>
                      <a:pt x="1566" y="1"/>
                    </a:moveTo>
                    <a:lnTo>
                      <a:pt x="1395" y="29"/>
                    </a:lnTo>
                    <a:lnTo>
                      <a:pt x="1224" y="72"/>
                    </a:lnTo>
                    <a:lnTo>
                      <a:pt x="1068" y="129"/>
                    </a:lnTo>
                    <a:lnTo>
                      <a:pt x="911" y="214"/>
                    </a:lnTo>
                    <a:lnTo>
                      <a:pt x="769" y="299"/>
                    </a:lnTo>
                    <a:lnTo>
                      <a:pt x="641" y="399"/>
                    </a:lnTo>
                    <a:lnTo>
                      <a:pt x="513" y="513"/>
                    </a:lnTo>
                    <a:lnTo>
                      <a:pt x="399" y="627"/>
                    </a:lnTo>
                    <a:lnTo>
                      <a:pt x="299" y="769"/>
                    </a:lnTo>
                    <a:lnTo>
                      <a:pt x="214" y="911"/>
                    </a:lnTo>
                    <a:lnTo>
                      <a:pt x="143" y="1068"/>
                    </a:lnTo>
                    <a:lnTo>
                      <a:pt x="86" y="1224"/>
                    </a:lnTo>
                    <a:lnTo>
                      <a:pt x="43" y="1381"/>
                    </a:lnTo>
                    <a:lnTo>
                      <a:pt x="15" y="1566"/>
                    </a:lnTo>
                    <a:lnTo>
                      <a:pt x="1" y="1737"/>
                    </a:lnTo>
                    <a:lnTo>
                      <a:pt x="1" y="8610"/>
                    </a:lnTo>
                    <a:lnTo>
                      <a:pt x="15" y="8780"/>
                    </a:lnTo>
                    <a:lnTo>
                      <a:pt x="43" y="8951"/>
                    </a:lnTo>
                    <a:lnTo>
                      <a:pt x="86" y="9122"/>
                    </a:lnTo>
                    <a:lnTo>
                      <a:pt x="143" y="9278"/>
                    </a:lnTo>
                    <a:lnTo>
                      <a:pt x="214" y="9435"/>
                    </a:lnTo>
                    <a:lnTo>
                      <a:pt x="299" y="9577"/>
                    </a:lnTo>
                    <a:lnTo>
                      <a:pt x="399" y="9705"/>
                    </a:lnTo>
                    <a:lnTo>
                      <a:pt x="513" y="9833"/>
                    </a:lnTo>
                    <a:lnTo>
                      <a:pt x="641" y="9947"/>
                    </a:lnTo>
                    <a:lnTo>
                      <a:pt x="769" y="10047"/>
                    </a:lnTo>
                    <a:lnTo>
                      <a:pt x="911" y="10132"/>
                    </a:lnTo>
                    <a:lnTo>
                      <a:pt x="1068" y="10203"/>
                    </a:lnTo>
                    <a:lnTo>
                      <a:pt x="1224" y="10260"/>
                    </a:lnTo>
                    <a:lnTo>
                      <a:pt x="1395" y="10303"/>
                    </a:lnTo>
                    <a:lnTo>
                      <a:pt x="1566" y="10331"/>
                    </a:lnTo>
                    <a:lnTo>
                      <a:pt x="1751" y="10346"/>
                    </a:lnTo>
                    <a:lnTo>
                      <a:pt x="1922" y="10331"/>
                    </a:lnTo>
                    <a:lnTo>
                      <a:pt x="2092" y="10303"/>
                    </a:lnTo>
                    <a:lnTo>
                      <a:pt x="2263" y="10260"/>
                    </a:lnTo>
                    <a:lnTo>
                      <a:pt x="2420" y="10203"/>
                    </a:lnTo>
                    <a:lnTo>
                      <a:pt x="2576" y="10132"/>
                    </a:lnTo>
                    <a:lnTo>
                      <a:pt x="2719" y="10047"/>
                    </a:lnTo>
                    <a:lnTo>
                      <a:pt x="2847" y="9947"/>
                    </a:lnTo>
                    <a:lnTo>
                      <a:pt x="2975" y="9833"/>
                    </a:lnTo>
                    <a:lnTo>
                      <a:pt x="3089" y="9705"/>
                    </a:lnTo>
                    <a:lnTo>
                      <a:pt x="3188" y="9577"/>
                    </a:lnTo>
                    <a:lnTo>
                      <a:pt x="3273" y="9435"/>
                    </a:lnTo>
                    <a:lnTo>
                      <a:pt x="3345" y="9278"/>
                    </a:lnTo>
                    <a:lnTo>
                      <a:pt x="3402" y="9122"/>
                    </a:lnTo>
                    <a:lnTo>
                      <a:pt x="3444" y="8951"/>
                    </a:lnTo>
                    <a:lnTo>
                      <a:pt x="3473" y="8780"/>
                    </a:lnTo>
                    <a:lnTo>
                      <a:pt x="3487" y="8610"/>
                    </a:lnTo>
                    <a:lnTo>
                      <a:pt x="3487" y="1737"/>
                    </a:lnTo>
                    <a:lnTo>
                      <a:pt x="3473" y="1566"/>
                    </a:lnTo>
                    <a:lnTo>
                      <a:pt x="3444" y="1381"/>
                    </a:lnTo>
                    <a:lnTo>
                      <a:pt x="3402" y="1224"/>
                    </a:lnTo>
                    <a:lnTo>
                      <a:pt x="3345" y="1068"/>
                    </a:lnTo>
                    <a:lnTo>
                      <a:pt x="3273" y="911"/>
                    </a:lnTo>
                    <a:lnTo>
                      <a:pt x="3188" y="769"/>
                    </a:lnTo>
                    <a:lnTo>
                      <a:pt x="3089" y="627"/>
                    </a:lnTo>
                    <a:lnTo>
                      <a:pt x="2975" y="513"/>
                    </a:lnTo>
                    <a:lnTo>
                      <a:pt x="2847" y="399"/>
                    </a:lnTo>
                    <a:lnTo>
                      <a:pt x="2719" y="299"/>
                    </a:lnTo>
                    <a:lnTo>
                      <a:pt x="2576" y="214"/>
                    </a:lnTo>
                    <a:lnTo>
                      <a:pt x="2420" y="129"/>
                    </a:lnTo>
                    <a:lnTo>
                      <a:pt x="2263" y="72"/>
                    </a:lnTo>
                    <a:lnTo>
                      <a:pt x="2092" y="29"/>
                    </a:lnTo>
                    <a:lnTo>
                      <a:pt x="1922" y="1"/>
                    </a:lnTo>
                    <a:close/>
                  </a:path>
                </a:pathLst>
              </a:custGeom>
              <a:solidFill>
                <a:srgbClr val="66AAD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510;p19">
                <a:extLst>
                  <a:ext uri="{FF2B5EF4-FFF2-40B4-BE49-F238E27FC236}">
                    <a16:creationId xmlns:a16="http://schemas.microsoft.com/office/drawing/2014/main" id="{4F317A0C-BBA3-9C2D-D3E3-F1BCEE75B79D}"/>
                  </a:ext>
                </a:extLst>
              </p:cNvPr>
              <p:cNvSpPr/>
              <p:nvPr/>
            </p:nvSpPr>
            <p:spPr>
              <a:xfrm>
                <a:off x="1989808" y="2335979"/>
                <a:ext cx="206518" cy="262399"/>
              </a:xfrm>
              <a:custGeom>
                <a:avLst/>
                <a:gdLst/>
                <a:ahLst/>
                <a:cxnLst/>
                <a:rect l="l" t="t" r="r" b="b"/>
                <a:pathLst>
                  <a:path w="6205" h="7884" extrusionOk="0">
                    <a:moveTo>
                      <a:pt x="4398" y="0"/>
                    </a:moveTo>
                    <a:lnTo>
                      <a:pt x="4241" y="28"/>
                    </a:lnTo>
                    <a:lnTo>
                      <a:pt x="4070" y="57"/>
                    </a:lnTo>
                    <a:lnTo>
                      <a:pt x="3914" y="100"/>
                    </a:lnTo>
                    <a:lnTo>
                      <a:pt x="3757" y="157"/>
                    </a:lnTo>
                    <a:lnTo>
                      <a:pt x="3601" y="228"/>
                    </a:lnTo>
                    <a:lnTo>
                      <a:pt x="3459" y="327"/>
                    </a:lnTo>
                    <a:lnTo>
                      <a:pt x="3330" y="427"/>
                    </a:lnTo>
                    <a:lnTo>
                      <a:pt x="3202" y="541"/>
                    </a:lnTo>
                    <a:lnTo>
                      <a:pt x="3089" y="683"/>
                    </a:lnTo>
                    <a:lnTo>
                      <a:pt x="2989" y="825"/>
                    </a:lnTo>
                    <a:lnTo>
                      <a:pt x="257" y="5222"/>
                    </a:lnTo>
                    <a:lnTo>
                      <a:pt x="171" y="5379"/>
                    </a:lnTo>
                    <a:lnTo>
                      <a:pt x="100" y="5535"/>
                    </a:lnTo>
                    <a:lnTo>
                      <a:pt x="58" y="5706"/>
                    </a:lnTo>
                    <a:lnTo>
                      <a:pt x="15" y="5863"/>
                    </a:lnTo>
                    <a:lnTo>
                      <a:pt x="1" y="6033"/>
                    </a:lnTo>
                    <a:lnTo>
                      <a:pt x="1" y="6204"/>
                    </a:lnTo>
                    <a:lnTo>
                      <a:pt x="15" y="6375"/>
                    </a:lnTo>
                    <a:lnTo>
                      <a:pt x="43" y="6532"/>
                    </a:lnTo>
                    <a:lnTo>
                      <a:pt x="86" y="6702"/>
                    </a:lnTo>
                    <a:lnTo>
                      <a:pt x="157" y="6859"/>
                    </a:lnTo>
                    <a:lnTo>
                      <a:pt x="228" y="7001"/>
                    </a:lnTo>
                    <a:lnTo>
                      <a:pt x="314" y="7143"/>
                    </a:lnTo>
                    <a:lnTo>
                      <a:pt x="428" y="7286"/>
                    </a:lnTo>
                    <a:lnTo>
                      <a:pt x="541" y="7400"/>
                    </a:lnTo>
                    <a:lnTo>
                      <a:pt x="669" y="7513"/>
                    </a:lnTo>
                    <a:lnTo>
                      <a:pt x="826" y="7613"/>
                    </a:lnTo>
                    <a:lnTo>
                      <a:pt x="968" y="7698"/>
                    </a:lnTo>
                    <a:lnTo>
                      <a:pt x="1139" y="7770"/>
                    </a:lnTo>
                    <a:lnTo>
                      <a:pt x="1296" y="7826"/>
                    </a:lnTo>
                    <a:lnTo>
                      <a:pt x="1466" y="7855"/>
                    </a:lnTo>
                    <a:lnTo>
                      <a:pt x="1637" y="7869"/>
                    </a:lnTo>
                    <a:lnTo>
                      <a:pt x="1808" y="7883"/>
                    </a:lnTo>
                    <a:lnTo>
                      <a:pt x="1964" y="7869"/>
                    </a:lnTo>
                    <a:lnTo>
                      <a:pt x="2135" y="7826"/>
                    </a:lnTo>
                    <a:lnTo>
                      <a:pt x="2292" y="7784"/>
                    </a:lnTo>
                    <a:lnTo>
                      <a:pt x="2448" y="7727"/>
                    </a:lnTo>
                    <a:lnTo>
                      <a:pt x="2605" y="7656"/>
                    </a:lnTo>
                    <a:lnTo>
                      <a:pt x="2747" y="7556"/>
                    </a:lnTo>
                    <a:lnTo>
                      <a:pt x="2875" y="7456"/>
                    </a:lnTo>
                    <a:lnTo>
                      <a:pt x="3003" y="7343"/>
                    </a:lnTo>
                    <a:lnTo>
                      <a:pt x="3117" y="7200"/>
                    </a:lnTo>
                    <a:lnTo>
                      <a:pt x="3217" y="7058"/>
                    </a:lnTo>
                    <a:lnTo>
                      <a:pt x="5949" y="2661"/>
                    </a:lnTo>
                    <a:lnTo>
                      <a:pt x="6034" y="2504"/>
                    </a:lnTo>
                    <a:lnTo>
                      <a:pt x="6105" y="2348"/>
                    </a:lnTo>
                    <a:lnTo>
                      <a:pt x="6148" y="2177"/>
                    </a:lnTo>
                    <a:lnTo>
                      <a:pt x="6191" y="2021"/>
                    </a:lnTo>
                    <a:lnTo>
                      <a:pt x="6205" y="1850"/>
                    </a:lnTo>
                    <a:lnTo>
                      <a:pt x="6205" y="1679"/>
                    </a:lnTo>
                    <a:lnTo>
                      <a:pt x="6191" y="1508"/>
                    </a:lnTo>
                    <a:lnTo>
                      <a:pt x="6162" y="1352"/>
                    </a:lnTo>
                    <a:lnTo>
                      <a:pt x="6120" y="1181"/>
                    </a:lnTo>
                    <a:lnTo>
                      <a:pt x="6048" y="1025"/>
                    </a:lnTo>
                    <a:lnTo>
                      <a:pt x="5977" y="882"/>
                    </a:lnTo>
                    <a:lnTo>
                      <a:pt x="5892" y="740"/>
                    </a:lnTo>
                    <a:lnTo>
                      <a:pt x="5778" y="598"/>
                    </a:lnTo>
                    <a:lnTo>
                      <a:pt x="5664" y="484"/>
                    </a:lnTo>
                    <a:lnTo>
                      <a:pt x="5536" y="370"/>
                    </a:lnTo>
                    <a:lnTo>
                      <a:pt x="5380" y="270"/>
                    </a:lnTo>
                    <a:lnTo>
                      <a:pt x="5223" y="185"/>
                    </a:lnTo>
                    <a:lnTo>
                      <a:pt x="5067" y="114"/>
                    </a:lnTo>
                    <a:lnTo>
                      <a:pt x="4910" y="57"/>
                    </a:lnTo>
                    <a:lnTo>
                      <a:pt x="4739" y="28"/>
                    </a:lnTo>
                    <a:lnTo>
                      <a:pt x="4568" y="14"/>
                    </a:lnTo>
                    <a:lnTo>
                      <a:pt x="4398" y="0"/>
                    </a:lnTo>
                    <a:close/>
                  </a:path>
                </a:pathLst>
              </a:custGeom>
              <a:solidFill>
                <a:srgbClr val="66AAD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 name="Google Shape;511;p19">
                <a:extLst>
                  <a:ext uri="{FF2B5EF4-FFF2-40B4-BE49-F238E27FC236}">
                    <a16:creationId xmlns:a16="http://schemas.microsoft.com/office/drawing/2014/main" id="{510A3B7C-AA4E-B888-6B07-F3B4C913F27C}"/>
                  </a:ext>
                </a:extLst>
              </p:cNvPr>
              <p:cNvSpPr/>
              <p:nvPr/>
            </p:nvSpPr>
            <p:spPr>
              <a:xfrm>
                <a:off x="2813825" y="2099175"/>
                <a:ext cx="115590" cy="344341"/>
              </a:xfrm>
              <a:custGeom>
                <a:avLst/>
                <a:gdLst/>
                <a:ahLst/>
                <a:cxnLst/>
                <a:rect l="l" t="t" r="r" b="b"/>
                <a:pathLst>
                  <a:path w="3473" h="10346" extrusionOk="0">
                    <a:moveTo>
                      <a:pt x="1566" y="0"/>
                    </a:moveTo>
                    <a:lnTo>
                      <a:pt x="1395" y="28"/>
                    </a:lnTo>
                    <a:lnTo>
                      <a:pt x="1224" y="71"/>
                    </a:lnTo>
                    <a:lnTo>
                      <a:pt x="1068" y="128"/>
                    </a:lnTo>
                    <a:lnTo>
                      <a:pt x="911" y="213"/>
                    </a:lnTo>
                    <a:lnTo>
                      <a:pt x="769" y="299"/>
                    </a:lnTo>
                    <a:lnTo>
                      <a:pt x="641" y="398"/>
                    </a:lnTo>
                    <a:lnTo>
                      <a:pt x="513" y="512"/>
                    </a:lnTo>
                    <a:lnTo>
                      <a:pt x="399" y="626"/>
                    </a:lnTo>
                    <a:lnTo>
                      <a:pt x="299" y="768"/>
                    </a:lnTo>
                    <a:lnTo>
                      <a:pt x="214" y="911"/>
                    </a:lnTo>
                    <a:lnTo>
                      <a:pt x="143" y="1067"/>
                    </a:lnTo>
                    <a:lnTo>
                      <a:pt x="86" y="1224"/>
                    </a:lnTo>
                    <a:lnTo>
                      <a:pt x="43" y="1380"/>
                    </a:lnTo>
                    <a:lnTo>
                      <a:pt x="15" y="1565"/>
                    </a:lnTo>
                    <a:lnTo>
                      <a:pt x="0" y="1736"/>
                    </a:lnTo>
                    <a:lnTo>
                      <a:pt x="0" y="8609"/>
                    </a:lnTo>
                    <a:lnTo>
                      <a:pt x="15" y="8780"/>
                    </a:lnTo>
                    <a:lnTo>
                      <a:pt x="43" y="8951"/>
                    </a:lnTo>
                    <a:lnTo>
                      <a:pt x="86" y="9121"/>
                    </a:lnTo>
                    <a:lnTo>
                      <a:pt x="143" y="9278"/>
                    </a:lnTo>
                    <a:lnTo>
                      <a:pt x="214" y="9434"/>
                    </a:lnTo>
                    <a:lnTo>
                      <a:pt x="299" y="9577"/>
                    </a:lnTo>
                    <a:lnTo>
                      <a:pt x="399" y="9705"/>
                    </a:lnTo>
                    <a:lnTo>
                      <a:pt x="513" y="9833"/>
                    </a:lnTo>
                    <a:lnTo>
                      <a:pt x="641" y="9947"/>
                    </a:lnTo>
                    <a:lnTo>
                      <a:pt x="769" y="10046"/>
                    </a:lnTo>
                    <a:lnTo>
                      <a:pt x="911" y="10132"/>
                    </a:lnTo>
                    <a:lnTo>
                      <a:pt x="1068" y="10203"/>
                    </a:lnTo>
                    <a:lnTo>
                      <a:pt x="1224" y="10260"/>
                    </a:lnTo>
                    <a:lnTo>
                      <a:pt x="1395" y="10303"/>
                    </a:lnTo>
                    <a:lnTo>
                      <a:pt x="1566" y="10331"/>
                    </a:lnTo>
                    <a:lnTo>
                      <a:pt x="1736" y="10345"/>
                    </a:lnTo>
                    <a:lnTo>
                      <a:pt x="1921" y="10331"/>
                    </a:lnTo>
                    <a:lnTo>
                      <a:pt x="2092" y="10303"/>
                    </a:lnTo>
                    <a:lnTo>
                      <a:pt x="2263" y="10260"/>
                    </a:lnTo>
                    <a:lnTo>
                      <a:pt x="2419" y="10203"/>
                    </a:lnTo>
                    <a:lnTo>
                      <a:pt x="2562" y="10132"/>
                    </a:lnTo>
                    <a:lnTo>
                      <a:pt x="2704" y="10046"/>
                    </a:lnTo>
                    <a:lnTo>
                      <a:pt x="2846" y="9947"/>
                    </a:lnTo>
                    <a:lnTo>
                      <a:pt x="2974" y="9833"/>
                    </a:lnTo>
                    <a:lnTo>
                      <a:pt x="3088" y="9705"/>
                    </a:lnTo>
                    <a:lnTo>
                      <a:pt x="3188" y="9577"/>
                    </a:lnTo>
                    <a:lnTo>
                      <a:pt x="3273" y="9434"/>
                    </a:lnTo>
                    <a:lnTo>
                      <a:pt x="3344" y="9278"/>
                    </a:lnTo>
                    <a:lnTo>
                      <a:pt x="3401" y="9121"/>
                    </a:lnTo>
                    <a:lnTo>
                      <a:pt x="3444" y="8951"/>
                    </a:lnTo>
                    <a:lnTo>
                      <a:pt x="3472" y="8780"/>
                    </a:lnTo>
                    <a:lnTo>
                      <a:pt x="3472" y="8609"/>
                    </a:lnTo>
                    <a:lnTo>
                      <a:pt x="3472" y="1736"/>
                    </a:lnTo>
                    <a:lnTo>
                      <a:pt x="3472" y="1565"/>
                    </a:lnTo>
                    <a:lnTo>
                      <a:pt x="3444" y="1380"/>
                    </a:lnTo>
                    <a:lnTo>
                      <a:pt x="3401" y="1224"/>
                    </a:lnTo>
                    <a:lnTo>
                      <a:pt x="3344" y="1067"/>
                    </a:lnTo>
                    <a:lnTo>
                      <a:pt x="3273" y="911"/>
                    </a:lnTo>
                    <a:lnTo>
                      <a:pt x="3188" y="768"/>
                    </a:lnTo>
                    <a:lnTo>
                      <a:pt x="3088" y="626"/>
                    </a:lnTo>
                    <a:lnTo>
                      <a:pt x="2974" y="512"/>
                    </a:lnTo>
                    <a:lnTo>
                      <a:pt x="2846" y="398"/>
                    </a:lnTo>
                    <a:lnTo>
                      <a:pt x="2704" y="299"/>
                    </a:lnTo>
                    <a:lnTo>
                      <a:pt x="2562" y="213"/>
                    </a:lnTo>
                    <a:lnTo>
                      <a:pt x="2419" y="128"/>
                    </a:lnTo>
                    <a:lnTo>
                      <a:pt x="2263" y="71"/>
                    </a:lnTo>
                    <a:lnTo>
                      <a:pt x="2092" y="28"/>
                    </a:lnTo>
                    <a:lnTo>
                      <a:pt x="1921" y="0"/>
                    </a:lnTo>
                    <a:close/>
                  </a:path>
                </a:pathLst>
              </a:custGeom>
              <a:solidFill>
                <a:srgbClr val="66AAD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512;p19">
                <a:extLst>
                  <a:ext uri="{FF2B5EF4-FFF2-40B4-BE49-F238E27FC236}">
                    <a16:creationId xmlns:a16="http://schemas.microsoft.com/office/drawing/2014/main" id="{F48002BF-3AD7-2B6F-35E5-C02B655D9A5F}"/>
                  </a:ext>
                </a:extLst>
              </p:cNvPr>
              <p:cNvSpPr/>
              <p:nvPr/>
            </p:nvSpPr>
            <p:spPr>
              <a:xfrm>
                <a:off x="2050914" y="3166673"/>
                <a:ext cx="819382" cy="1190681"/>
              </a:xfrm>
              <a:custGeom>
                <a:avLst/>
                <a:gdLst/>
                <a:ahLst/>
                <a:cxnLst/>
                <a:rect l="l" t="t" r="r" b="b"/>
                <a:pathLst>
                  <a:path w="24619" h="35775" extrusionOk="0">
                    <a:moveTo>
                      <a:pt x="23907" y="0"/>
                    </a:moveTo>
                    <a:lnTo>
                      <a:pt x="22768" y="385"/>
                    </a:lnTo>
                    <a:lnTo>
                      <a:pt x="22839" y="598"/>
                    </a:lnTo>
                    <a:lnTo>
                      <a:pt x="22953" y="1025"/>
                    </a:lnTo>
                    <a:lnTo>
                      <a:pt x="23110" y="1665"/>
                    </a:lnTo>
                    <a:lnTo>
                      <a:pt x="23181" y="2064"/>
                    </a:lnTo>
                    <a:lnTo>
                      <a:pt x="23266" y="2491"/>
                    </a:lnTo>
                    <a:lnTo>
                      <a:pt x="23323" y="2960"/>
                    </a:lnTo>
                    <a:lnTo>
                      <a:pt x="23394" y="3458"/>
                    </a:lnTo>
                    <a:lnTo>
                      <a:pt x="23437" y="3999"/>
                    </a:lnTo>
                    <a:lnTo>
                      <a:pt x="23465" y="4554"/>
                    </a:lnTo>
                    <a:lnTo>
                      <a:pt x="23480" y="5152"/>
                    </a:lnTo>
                    <a:lnTo>
                      <a:pt x="23465" y="5763"/>
                    </a:lnTo>
                    <a:lnTo>
                      <a:pt x="23423" y="6390"/>
                    </a:lnTo>
                    <a:lnTo>
                      <a:pt x="23366" y="7044"/>
                    </a:lnTo>
                    <a:lnTo>
                      <a:pt x="23266" y="7699"/>
                    </a:lnTo>
                    <a:lnTo>
                      <a:pt x="23195" y="8040"/>
                    </a:lnTo>
                    <a:lnTo>
                      <a:pt x="23124" y="8382"/>
                    </a:lnTo>
                    <a:lnTo>
                      <a:pt x="23053" y="8723"/>
                    </a:lnTo>
                    <a:lnTo>
                      <a:pt x="22953" y="9051"/>
                    </a:lnTo>
                    <a:lnTo>
                      <a:pt x="22854" y="9392"/>
                    </a:lnTo>
                    <a:lnTo>
                      <a:pt x="22740" y="9734"/>
                    </a:lnTo>
                    <a:lnTo>
                      <a:pt x="22612" y="10089"/>
                    </a:lnTo>
                    <a:lnTo>
                      <a:pt x="22484" y="10431"/>
                    </a:lnTo>
                    <a:lnTo>
                      <a:pt x="22327" y="10772"/>
                    </a:lnTo>
                    <a:lnTo>
                      <a:pt x="22170" y="11100"/>
                    </a:lnTo>
                    <a:lnTo>
                      <a:pt x="22000" y="11441"/>
                    </a:lnTo>
                    <a:lnTo>
                      <a:pt x="21815" y="11783"/>
                    </a:lnTo>
                    <a:lnTo>
                      <a:pt x="21601" y="12124"/>
                    </a:lnTo>
                    <a:lnTo>
                      <a:pt x="21388" y="12451"/>
                    </a:lnTo>
                    <a:lnTo>
                      <a:pt x="21160" y="12779"/>
                    </a:lnTo>
                    <a:lnTo>
                      <a:pt x="20918" y="13106"/>
                    </a:lnTo>
                    <a:lnTo>
                      <a:pt x="20648" y="13433"/>
                    </a:lnTo>
                    <a:lnTo>
                      <a:pt x="20378" y="13746"/>
                    </a:lnTo>
                    <a:lnTo>
                      <a:pt x="20079" y="14059"/>
                    </a:lnTo>
                    <a:lnTo>
                      <a:pt x="19780" y="14373"/>
                    </a:lnTo>
                    <a:lnTo>
                      <a:pt x="19453" y="14686"/>
                    </a:lnTo>
                    <a:lnTo>
                      <a:pt x="19097" y="14984"/>
                    </a:lnTo>
                    <a:lnTo>
                      <a:pt x="18741" y="15269"/>
                    </a:lnTo>
                    <a:lnTo>
                      <a:pt x="18357" y="15554"/>
                    </a:lnTo>
                    <a:lnTo>
                      <a:pt x="17958" y="15838"/>
                    </a:lnTo>
                    <a:lnTo>
                      <a:pt x="17546" y="16109"/>
                    </a:lnTo>
                    <a:lnTo>
                      <a:pt x="17105" y="16379"/>
                    </a:lnTo>
                    <a:lnTo>
                      <a:pt x="16649" y="16635"/>
                    </a:lnTo>
                    <a:lnTo>
                      <a:pt x="16165" y="16891"/>
                    </a:lnTo>
                    <a:lnTo>
                      <a:pt x="15667" y="17119"/>
                    </a:lnTo>
                    <a:lnTo>
                      <a:pt x="14913" y="17475"/>
                    </a:lnTo>
                    <a:lnTo>
                      <a:pt x="14173" y="17845"/>
                    </a:lnTo>
                    <a:lnTo>
                      <a:pt x="13462" y="18200"/>
                    </a:lnTo>
                    <a:lnTo>
                      <a:pt x="12750" y="18570"/>
                    </a:lnTo>
                    <a:lnTo>
                      <a:pt x="12067" y="18955"/>
                    </a:lnTo>
                    <a:lnTo>
                      <a:pt x="11384" y="19325"/>
                    </a:lnTo>
                    <a:lnTo>
                      <a:pt x="10730" y="19709"/>
                    </a:lnTo>
                    <a:lnTo>
                      <a:pt x="10089" y="20107"/>
                    </a:lnTo>
                    <a:lnTo>
                      <a:pt x="9477" y="20491"/>
                    </a:lnTo>
                    <a:lnTo>
                      <a:pt x="8866" y="20890"/>
                    </a:lnTo>
                    <a:lnTo>
                      <a:pt x="8282" y="21288"/>
                    </a:lnTo>
                    <a:lnTo>
                      <a:pt x="7713" y="21701"/>
                    </a:lnTo>
                    <a:lnTo>
                      <a:pt x="7158" y="22099"/>
                    </a:lnTo>
                    <a:lnTo>
                      <a:pt x="6617" y="22512"/>
                    </a:lnTo>
                    <a:lnTo>
                      <a:pt x="6105" y="22925"/>
                    </a:lnTo>
                    <a:lnTo>
                      <a:pt x="5607" y="23337"/>
                    </a:lnTo>
                    <a:lnTo>
                      <a:pt x="5137" y="23764"/>
                    </a:lnTo>
                    <a:lnTo>
                      <a:pt x="4682" y="24177"/>
                    </a:lnTo>
                    <a:lnTo>
                      <a:pt x="4241" y="24604"/>
                    </a:lnTo>
                    <a:lnTo>
                      <a:pt x="3828" y="25031"/>
                    </a:lnTo>
                    <a:lnTo>
                      <a:pt x="3430" y="25458"/>
                    </a:lnTo>
                    <a:lnTo>
                      <a:pt x="3046" y="25885"/>
                    </a:lnTo>
                    <a:lnTo>
                      <a:pt x="2690" y="26311"/>
                    </a:lnTo>
                    <a:lnTo>
                      <a:pt x="2362" y="26738"/>
                    </a:lnTo>
                    <a:lnTo>
                      <a:pt x="2049" y="27165"/>
                    </a:lnTo>
                    <a:lnTo>
                      <a:pt x="1751" y="27592"/>
                    </a:lnTo>
                    <a:lnTo>
                      <a:pt x="1480" y="28019"/>
                    </a:lnTo>
                    <a:lnTo>
                      <a:pt x="1224" y="28446"/>
                    </a:lnTo>
                    <a:lnTo>
                      <a:pt x="996" y="28873"/>
                    </a:lnTo>
                    <a:lnTo>
                      <a:pt x="797" y="29314"/>
                    </a:lnTo>
                    <a:lnTo>
                      <a:pt x="612" y="29741"/>
                    </a:lnTo>
                    <a:lnTo>
                      <a:pt x="456" y="30168"/>
                    </a:lnTo>
                    <a:lnTo>
                      <a:pt x="342" y="30538"/>
                    </a:lnTo>
                    <a:lnTo>
                      <a:pt x="228" y="30908"/>
                    </a:lnTo>
                    <a:lnTo>
                      <a:pt x="157" y="31278"/>
                    </a:lnTo>
                    <a:lnTo>
                      <a:pt x="86" y="31648"/>
                    </a:lnTo>
                    <a:lnTo>
                      <a:pt x="43" y="32003"/>
                    </a:lnTo>
                    <a:lnTo>
                      <a:pt x="15" y="32373"/>
                    </a:lnTo>
                    <a:lnTo>
                      <a:pt x="0" y="32729"/>
                    </a:lnTo>
                    <a:lnTo>
                      <a:pt x="0" y="33085"/>
                    </a:lnTo>
                    <a:lnTo>
                      <a:pt x="29" y="33426"/>
                    </a:lnTo>
                    <a:lnTo>
                      <a:pt x="71" y="33782"/>
                    </a:lnTo>
                    <a:lnTo>
                      <a:pt x="143" y="34124"/>
                    </a:lnTo>
                    <a:lnTo>
                      <a:pt x="228" y="34465"/>
                    </a:lnTo>
                    <a:lnTo>
                      <a:pt x="328" y="34792"/>
                    </a:lnTo>
                    <a:lnTo>
                      <a:pt x="441" y="35120"/>
                    </a:lnTo>
                    <a:lnTo>
                      <a:pt x="584" y="35461"/>
                    </a:lnTo>
                    <a:lnTo>
                      <a:pt x="740" y="35774"/>
                    </a:lnTo>
                    <a:lnTo>
                      <a:pt x="1793" y="35234"/>
                    </a:lnTo>
                    <a:lnTo>
                      <a:pt x="1665" y="34963"/>
                    </a:lnTo>
                    <a:lnTo>
                      <a:pt x="1551" y="34693"/>
                    </a:lnTo>
                    <a:lnTo>
                      <a:pt x="1452" y="34423"/>
                    </a:lnTo>
                    <a:lnTo>
                      <a:pt x="1381" y="34138"/>
                    </a:lnTo>
                    <a:lnTo>
                      <a:pt x="1309" y="33868"/>
                    </a:lnTo>
                    <a:lnTo>
                      <a:pt x="1253" y="33583"/>
                    </a:lnTo>
                    <a:lnTo>
                      <a:pt x="1224" y="33284"/>
                    </a:lnTo>
                    <a:lnTo>
                      <a:pt x="1196" y="33000"/>
                    </a:lnTo>
                    <a:lnTo>
                      <a:pt x="1196" y="32701"/>
                    </a:lnTo>
                    <a:lnTo>
                      <a:pt x="1210" y="32402"/>
                    </a:lnTo>
                    <a:lnTo>
                      <a:pt x="1224" y="32103"/>
                    </a:lnTo>
                    <a:lnTo>
                      <a:pt x="1267" y="31804"/>
                    </a:lnTo>
                    <a:lnTo>
                      <a:pt x="1324" y="31491"/>
                    </a:lnTo>
                    <a:lnTo>
                      <a:pt x="1395" y="31178"/>
                    </a:lnTo>
                    <a:lnTo>
                      <a:pt x="1480" y="30865"/>
                    </a:lnTo>
                    <a:lnTo>
                      <a:pt x="1580" y="30552"/>
                    </a:lnTo>
                    <a:lnTo>
                      <a:pt x="1736" y="30154"/>
                    </a:lnTo>
                    <a:lnTo>
                      <a:pt x="1907" y="29755"/>
                    </a:lnTo>
                    <a:lnTo>
                      <a:pt x="2092" y="29357"/>
                    </a:lnTo>
                    <a:lnTo>
                      <a:pt x="2306" y="28944"/>
                    </a:lnTo>
                    <a:lnTo>
                      <a:pt x="2547" y="28546"/>
                    </a:lnTo>
                    <a:lnTo>
                      <a:pt x="2804" y="28147"/>
                    </a:lnTo>
                    <a:lnTo>
                      <a:pt x="3088" y="27749"/>
                    </a:lnTo>
                    <a:lnTo>
                      <a:pt x="3387" y="27336"/>
                    </a:lnTo>
                    <a:lnTo>
                      <a:pt x="3700" y="26938"/>
                    </a:lnTo>
                    <a:lnTo>
                      <a:pt x="4042" y="26539"/>
                    </a:lnTo>
                    <a:lnTo>
                      <a:pt x="4397" y="26141"/>
                    </a:lnTo>
                    <a:lnTo>
                      <a:pt x="4782" y="25728"/>
                    </a:lnTo>
                    <a:lnTo>
                      <a:pt x="5180" y="25330"/>
                    </a:lnTo>
                    <a:lnTo>
                      <a:pt x="5607" y="24931"/>
                    </a:lnTo>
                    <a:lnTo>
                      <a:pt x="6034" y="24533"/>
                    </a:lnTo>
                    <a:lnTo>
                      <a:pt x="6503" y="24149"/>
                    </a:lnTo>
                    <a:lnTo>
                      <a:pt x="6973" y="23750"/>
                    </a:lnTo>
                    <a:lnTo>
                      <a:pt x="7471" y="23352"/>
                    </a:lnTo>
                    <a:lnTo>
                      <a:pt x="7983" y="22967"/>
                    </a:lnTo>
                    <a:lnTo>
                      <a:pt x="8510" y="22583"/>
                    </a:lnTo>
                    <a:lnTo>
                      <a:pt x="9051" y="22199"/>
                    </a:lnTo>
                    <a:lnTo>
                      <a:pt x="9620" y="21815"/>
                    </a:lnTo>
                    <a:lnTo>
                      <a:pt x="10203" y="21431"/>
                    </a:lnTo>
                    <a:lnTo>
                      <a:pt x="10801" y="21061"/>
                    </a:lnTo>
                    <a:lnTo>
                      <a:pt x="11413" y="20691"/>
                    </a:lnTo>
                    <a:lnTo>
                      <a:pt x="12053" y="20321"/>
                    </a:lnTo>
                    <a:lnTo>
                      <a:pt x="12693" y="19965"/>
                    </a:lnTo>
                    <a:lnTo>
                      <a:pt x="13362" y="19595"/>
                    </a:lnTo>
                    <a:lnTo>
                      <a:pt x="14031" y="19239"/>
                    </a:lnTo>
                    <a:lnTo>
                      <a:pt x="14728" y="18898"/>
                    </a:lnTo>
                    <a:lnTo>
                      <a:pt x="15440" y="18542"/>
                    </a:lnTo>
                    <a:lnTo>
                      <a:pt x="16165" y="18215"/>
                    </a:lnTo>
                    <a:lnTo>
                      <a:pt x="16706" y="17944"/>
                    </a:lnTo>
                    <a:lnTo>
                      <a:pt x="17233" y="17674"/>
                    </a:lnTo>
                    <a:lnTo>
                      <a:pt x="17731" y="17389"/>
                    </a:lnTo>
                    <a:lnTo>
                      <a:pt x="18200" y="17105"/>
                    </a:lnTo>
                    <a:lnTo>
                      <a:pt x="18656" y="16806"/>
                    </a:lnTo>
                    <a:lnTo>
                      <a:pt x="19097" y="16493"/>
                    </a:lnTo>
                    <a:lnTo>
                      <a:pt x="19510" y="16180"/>
                    </a:lnTo>
                    <a:lnTo>
                      <a:pt x="19894" y="15852"/>
                    </a:lnTo>
                    <a:lnTo>
                      <a:pt x="20278" y="15525"/>
                    </a:lnTo>
                    <a:lnTo>
                      <a:pt x="20634" y="15198"/>
                    </a:lnTo>
                    <a:lnTo>
                      <a:pt x="20961" y="14856"/>
                    </a:lnTo>
                    <a:lnTo>
                      <a:pt x="21288" y="14501"/>
                    </a:lnTo>
                    <a:lnTo>
                      <a:pt x="21587" y="14159"/>
                    </a:lnTo>
                    <a:lnTo>
                      <a:pt x="21857" y="13789"/>
                    </a:lnTo>
                    <a:lnTo>
                      <a:pt x="22128" y="13433"/>
                    </a:lnTo>
                    <a:lnTo>
                      <a:pt x="22384" y="13063"/>
                    </a:lnTo>
                    <a:lnTo>
                      <a:pt x="22612" y="12708"/>
                    </a:lnTo>
                    <a:lnTo>
                      <a:pt x="22825" y="12338"/>
                    </a:lnTo>
                    <a:lnTo>
                      <a:pt x="23024" y="11953"/>
                    </a:lnTo>
                    <a:lnTo>
                      <a:pt x="23224" y="11583"/>
                    </a:lnTo>
                    <a:lnTo>
                      <a:pt x="23394" y="11213"/>
                    </a:lnTo>
                    <a:lnTo>
                      <a:pt x="23551" y="10829"/>
                    </a:lnTo>
                    <a:lnTo>
                      <a:pt x="23693" y="10445"/>
                    </a:lnTo>
                    <a:lnTo>
                      <a:pt x="23835" y="10075"/>
                    </a:lnTo>
                    <a:lnTo>
                      <a:pt x="23949" y="9691"/>
                    </a:lnTo>
                    <a:lnTo>
                      <a:pt x="24063" y="9321"/>
                    </a:lnTo>
                    <a:lnTo>
                      <a:pt x="24163" y="8937"/>
                    </a:lnTo>
                    <a:lnTo>
                      <a:pt x="24248" y="8567"/>
                    </a:lnTo>
                    <a:lnTo>
                      <a:pt x="24319" y="8197"/>
                    </a:lnTo>
                    <a:lnTo>
                      <a:pt x="24390" y="7827"/>
                    </a:lnTo>
                    <a:lnTo>
                      <a:pt x="24447" y="7457"/>
                    </a:lnTo>
                    <a:lnTo>
                      <a:pt x="24490" y="7101"/>
                    </a:lnTo>
                    <a:lnTo>
                      <a:pt x="24561" y="6390"/>
                    </a:lnTo>
                    <a:lnTo>
                      <a:pt x="24604" y="5692"/>
                    </a:lnTo>
                    <a:lnTo>
                      <a:pt x="24618" y="5023"/>
                    </a:lnTo>
                    <a:lnTo>
                      <a:pt x="24604" y="4369"/>
                    </a:lnTo>
                    <a:lnTo>
                      <a:pt x="24561" y="3757"/>
                    </a:lnTo>
                    <a:lnTo>
                      <a:pt x="24518" y="3174"/>
                    </a:lnTo>
                    <a:lnTo>
                      <a:pt x="24447" y="2633"/>
                    </a:lnTo>
                    <a:lnTo>
                      <a:pt x="24376" y="2135"/>
                    </a:lnTo>
                    <a:lnTo>
                      <a:pt x="24305" y="1665"/>
                    </a:lnTo>
                    <a:lnTo>
                      <a:pt x="24220" y="1253"/>
                    </a:lnTo>
                    <a:lnTo>
                      <a:pt x="24063" y="598"/>
                    </a:lnTo>
                    <a:lnTo>
                      <a:pt x="23949" y="171"/>
                    </a:lnTo>
                    <a:lnTo>
                      <a:pt x="23907" y="0"/>
                    </a:lnTo>
                    <a:close/>
                  </a:path>
                </a:pathLst>
              </a:custGeom>
              <a:solidFill>
                <a:srgbClr val="21191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4" name="Google Shape;513;p19">
              <a:extLst>
                <a:ext uri="{FF2B5EF4-FFF2-40B4-BE49-F238E27FC236}">
                  <a16:creationId xmlns:a16="http://schemas.microsoft.com/office/drawing/2014/main" id="{C88EDA41-C6CB-0B30-BD44-169283119A27}"/>
                </a:ext>
              </a:extLst>
            </p:cNvPr>
            <p:cNvSpPr/>
            <p:nvPr/>
          </p:nvSpPr>
          <p:spPr>
            <a:xfrm>
              <a:off x="4105275" y="1532750"/>
              <a:ext cx="142800" cy="142800"/>
            </a:xfrm>
            <a:prstGeom prst="ellipse">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 name="Google Shape;514;p19">
              <a:extLst>
                <a:ext uri="{FF2B5EF4-FFF2-40B4-BE49-F238E27FC236}">
                  <a16:creationId xmlns:a16="http://schemas.microsoft.com/office/drawing/2014/main" id="{A2A436D8-ACFB-C884-A83C-5E717FD69882}"/>
                </a:ext>
              </a:extLst>
            </p:cNvPr>
            <p:cNvSpPr/>
            <p:nvPr/>
          </p:nvSpPr>
          <p:spPr>
            <a:xfrm>
              <a:off x="4424400" y="1532750"/>
              <a:ext cx="142800" cy="142800"/>
            </a:xfrm>
            <a:prstGeom prst="ellipse">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pic>
        <p:nvPicPr>
          <p:cNvPr id="25" name="Picture 3">
            <a:extLst>
              <a:ext uri="{FF2B5EF4-FFF2-40B4-BE49-F238E27FC236}">
                <a16:creationId xmlns:a16="http://schemas.microsoft.com/office/drawing/2014/main" id="{E0D03102-88C6-3164-BB7E-013C45F9BED8}"/>
              </a:ext>
            </a:extLst>
          </p:cNvPr>
          <p:cNvPicPr>
            <a:picLocks noChangeAspect="1"/>
          </p:cNvPicPr>
          <p:nvPr/>
        </p:nvPicPr>
        <p:blipFill>
          <a:blip r:embed="rId4"/>
          <a:srcRect/>
          <a:stretch>
            <a:fillRect/>
          </a:stretch>
        </p:blipFill>
        <p:spPr>
          <a:xfrm>
            <a:off x="5029200" y="2817744"/>
            <a:ext cx="4989840" cy="1222511"/>
          </a:xfrm>
          <a:prstGeom prst="rect">
            <a:avLst/>
          </a:prstGeom>
        </p:spPr>
      </p:pic>
    </p:spTree>
    <p:custDataLst>
      <p:tags r:id="rId1"/>
    </p:custDataLst>
    <p:extLst>
      <p:ext uri="{BB962C8B-B14F-4D97-AF65-F5344CB8AC3E}">
        <p14:creationId xmlns:p14="http://schemas.microsoft.com/office/powerpoint/2010/main" val="2370526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07B10-5193-7F10-F844-06FDCD270E0A}"/>
              </a:ext>
            </a:extLst>
          </p:cNvPr>
          <p:cNvSpPr>
            <a:spLocks noGrp="1"/>
          </p:cNvSpPr>
          <p:nvPr>
            <p:ph type="title"/>
          </p:nvPr>
        </p:nvSpPr>
        <p:spPr>
          <a:xfrm>
            <a:off x="838200" y="2610678"/>
            <a:ext cx="10515600" cy="1248444"/>
          </a:xfrm>
        </p:spPr>
        <p:txBody>
          <a:bodyPr>
            <a:normAutofit/>
          </a:bodyPr>
          <a:lstStyle/>
          <a:p>
            <a:r>
              <a:rPr lang="en-US" sz="2400" dirty="0"/>
              <a:t>QA systems based on the retriever-reader architecture</a:t>
            </a:r>
          </a:p>
        </p:txBody>
      </p:sp>
      <p:cxnSp>
        <p:nvCxnSpPr>
          <p:cNvPr id="3" name="Straight Connector 2">
            <a:extLst>
              <a:ext uri="{FF2B5EF4-FFF2-40B4-BE49-F238E27FC236}">
                <a16:creationId xmlns:a16="http://schemas.microsoft.com/office/drawing/2014/main" id="{5ECAF7C9-38DD-30B3-CF6C-7EAAFCB39797}"/>
              </a:ext>
            </a:extLst>
          </p:cNvPr>
          <p:cNvCxnSpPr>
            <a:cxnSpLocks/>
          </p:cNvCxnSpPr>
          <p:nvPr/>
        </p:nvCxnSpPr>
        <p:spPr>
          <a:xfrm>
            <a:off x="2897883" y="3478661"/>
            <a:ext cx="6507373" cy="0"/>
          </a:xfrm>
          <a:prstGeom prst="line">
            <a:avLst/>
          </a:prstGeom>
          <a:ln w="28575">
            <a:solidFill>
              <a:srgbClr val="43D0CA"/>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206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A3640-E4D2-B531-8F10-BDA03BA4F676}"/>
              </a:ext>
            </a:extLst>
          </p:cNvPr>
          <p:cNvSpPr>
            <a:spLocks noGrp="1"/>
          </p:cNvSpPr>
          <p:nvPr>
            <p:ph type="title"/>
          </p:nvPr>
        </p:nvSpPr>
        <p:spPr/>
        <p:txBody>
          <a:bodyPr/>
          <a:lstStyle/>
          <a:p>
            <a:r>
              <a:rPr lang="en-US" dirty="0"/>
              <a:t>Introduction </a:t>
            </a:r>
          </a:p>
        </p:txBody>
      </p:sp>
      <p:sp>
        <p:nvSpPr>
          <p:cNvPr id="3" name="Content Placeholder 2">
            <a:extLst>
              <a:ext uri="{FF2B5EF4-FFF2-40B4-BE49-F238E27FC236}">
                <a16:creationId xmlns:a16="http://schemas.microsoft.com/office/drawing/2014/main" id="{98F500A7-E23F-8F39-014D-EC0E07EFC1F1}"/>
              </a:ext>
            </a:extLst>
          </p:cNvPr>
          <p:cNvSpPr>
            <a:spLocks noGrp="1"/>
          </p:cNvSpPr>
          <p:nvPr>
            <p:ph sz="quarter" idx="10"/>
          </p:nvPr>
        </p:nvSpPr>
        <p:spPr/>
        <p:txBody>
          <a:bodyPr/>
          <a:lstStyle/>
          <a:p>
            <a:r>
              <a:rPr lang="en-US" dirty="0"/>
              <a:t>The Retriever: retrieving relevant documents for a given query.</a:t>
            </a:r>
          </a:p>
          <a:p>
            <a:r>
              <a:rPr lang="en-US" dirty="0"/>
              <a:t>The Reader: extracting an answer from the documents provided by the retriever. </a:t>
            </a:r>
          </a:p>
        </p:txBody>
      </p:sp>
      <p:pic>
        <p:nvPicPr>
          <p:cNvPr id="4" name="Picture 3">
            <a:extLst>
              <a:ext uri="{FF2B5EF4-FFF2-40B4-BE49-F238E27FC236}">
                <a16:creationId xmlns:a16="http://schemas.microsoft.com/office/drawing/2014/main" id="{9924027F-BB86-645E-868D-7ED6E8D4CBAA}"/>
              </a:ext>
            </a:extLst>
          </p:cNvPr>
          <p:cNvPicPr>
            <a:picLocks noChangeAspect="1"/>
          </p:cNvPicPr>
          <p:nvPr/>
        </p:nvPicPr>
        <p:blipFill>
          <a:blip r:embed="rId4"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63303" y="3128710"/>
            <a:ext cx="6509272" cy="2900416"/>
          </a:xfrm>
          <a:prstGeom prst="rect">
            <a:avLst/>
          </a:prstGeom>
          <a:noFill/>
        </p:spPr>
      </p:pic>
    </p:spTree>
    <p:custDataLst>
      <p:tags r:id="rId1"/>
    </p:custDataLst>
    <p:extLst>
      <p:ext uri="{BB962C8B-B14F-4D97-AF65-F5344CB8AC3E}">
        <p14:creationId xmlns:p14="http://schemas.microsoft.com/office/powerpoint/2010/main" val="2125387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F249D-0AE2-699F-9B13-6E798D0C4E69}"/>
              </a:ext>
            </a:extLst>
          </p:cNvPr>
          <p:cNvSpPr>
            <a:spLocks noGrp="1"/>
          </p:cNvSpPr>
          <p:nvPr>
            <p:ph type="title"/>
          </p:nvPr>
        </p:nvSpPr>
        <p:spPr/>
        <p:txBody>
          <a:bodyPr/>
          <a:lstStyle/>
          <a:p>
            <a:r>
              <a:rPr lang="en-US" dirty="0"/>
              <a:t>Retrievers Types</a:t>
            </a:r>
          </a:p>
        </p:txBody>
      </p:sp>
      <p:sp>
        <p:nvSpPr>
          <p:cNvPr id="3" name="Content Placeholder 2">
            <a:extLst>
              <a:ext uri="{FF2B5EF4-FFF2-40B4-BE49-F238E27FC236}">
                <a16:creationId xmlns:a16="http://schemas.microsoft.com/office/drawing/2014/main" id="{835B8ACA-470E-578A-7983-6503EC02FA68}"/>
              </a:ext>
            </a:extLst>
          </p:cNvPr>
          <p:cNvSpPr>
            <a:spLocks noGrp="1"/>
          </p:cNvSpPr>
          <p:nvPr>
            <p:ph sz="quarter" idx="10"/>
          </p:nvPr>
        </p:nvSpPr>
        <p:spPr>
          <a:xfrm>
            <a:off x="624421" y="1332411"/>
            <a:ext cx="10231346" cy="5355727"/>
          </a:xfrm>
        </p:spPr>
        <p:txBody>
          <a:bodyPr/>
          <a:lstStyle/>
          <a:p>
            <a:r>
              <a:rPr lang="en-US" dirty="0">
                <a:solidFill>
                  <a:srgbClr val="00B050"/>
                </a:solidFill>
              </a:rPr>
              <a:t>Sparse retrievers:</a:t>
            </a:r>
          </a:p>
          <a:p>
            <a:pPr lvl="1"/>
            <a:r>
              <a:rPr lang="en-US" dirty="0"/>
              <a:t>use word frequencies to represent each document and query as a </a:t>
            </a:r>
            <a:r>
              <a:rPr lang="en-US" u="sng" dirty="0"/>
              <a:t>sparse vector</a:t>
            </a:r>
            <a:r>
              <a:rPr lang="en-US" dirty="0"/>
              <a:t>.</a:t>
            </a:r>
          </a:p>
          <a:p>
            <a:pPr lvl="1"/>
            <a:r>
              <a:rPr lang="en-US" dirty="0"/>
              <a:t>The relevance of a query and a document </a:t>
            </a:r>
            <a:r>
              <a:rPr lang="en-US" dirty="0">
                <a:sym typeface="Wingdings" panose="05000000000000000000" pitchFamily="2" charset="2"/>
              </a:rPr>
              <a:t> by </a:t>
            </a:r>
            <a:r>
              <a:rPr lang="en-US" dirty="0"/>
              <a:t>computing an </a:t>
            </a:r>
            <a:r>
              <a:rPr lang="en-US" dirty="0">
                <a:solidFill>
                  <a:schemeClr val="accent2"/>
                </a:solidFill>
              </a:rPr>
              <a:t>inner product of the vectors.</a:t>
            </a:r>
          </a:p>
          <a:p>
            <a:r>
              <a:rPr lang="en-US" dirty="0">
                <a:solidFill>
                  <a:srgbClr val="00B050"/>
                </a:solidFill>
              </a:rPr>
              <a:t>Dense retrievers:</a:t>
            </a:r>
          </a:p>
          <a:p>
            <a:pPr lvl="1"/>
            <a:r>
              <a:rPr lang="en-US" dirty="0"/>
              <a:t>use encoders like transformers to represent the query and document as </a:t>
            </a:r>
            <a:r>
              <a:rPr lang="en-US" u="sng" dirty="0"/>
              <a:t>contextualized embeddings (dense vectors). </a:t>
            </a:r>
          </a:p>
          <a:p>
            <a:pPr lvl="1"/>
            <a:r>
              <a:rPr lang="en-US" dirty="0"/>
              <a:t>These embeddings encode semantic meaning and allow dense retrievers to improve search accuracy by </a:t>
            </a:r>
            <a:r>
              <a:rPr lang="en-US" dirty="0">
                <a:solidFill>
                  <a:srgbClr val="C00000"/>
                </a:solidFill>
              </a:rPr>
              <a:t>understanding the content of the query.</a:t>
            </a:r>
          </a:p>
        </p:txBody>
      </p:sp>
    </p:spTree>
    <p:custDataLst>
      <p:tags r:id="rId1"/>
    </p:custDataLst>
    <p:extLst>
      <p:ext uri="{BB962C8B-B14F-4D97-AF65-F5344CB8AC3E}">
        <p14:creationId xmlns:p14="http://schemas.microsoft.com/office/powerpoint/2010/main" val="3060305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1000"/>
                                        <p:tgtEl>
                                          <p:spTgt spid="3">
                                            <p:txEl>
                                              <p:pRg st="3" end="3"/>
                                            </p:txEl>
                                          </p:spTgt>
                                        </p:tgtEl>
                                      </p:cBhvr>
                                    </p:animEffect>
                                    <p:anim calcmode="lin" valueType="num">
                                      <p:cBhvr>
                                        <p:cTn id="1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1000"/>
                                        <p:tgtEl>
                                          <p:spTgt spid="3">
                                            <p:txEl>
                                              <p:pRg st="4" end="4"/>
                                            </p:txEl>
                                          </p:spTgt>
                                        </p:tgtEl>
                                      </p:cBhvr>
                                    </p:animEffect>
                                    <p:anim calcmode="lin" valueType="num">
                                      <p:cBhvr>
                                        <p:cTn id="34"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1000"/>
                                        <p:tgtEl>
                                          <p:spTgt spid="3">
                                            <p:txEl>
                                              <p:pRg st="5" end="5"/>
                                            </p:txEl>
                                          </p:spTgt>
                                        </p:tgtEl>
                                      </p:cBhvr>
                                    </p:animEffect>
                                    <p:anim calcmode="lin" valueType="num">
                                      <p:cBhvr>
                                        <p:cTn id="4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B5205-4BD7-E098-1B2B-A97106719709}"/>
              </a:ext>
            </a:extLst>
          </p:cNvPr>
          <p:cNvSpPr>
            <a:spLocks noGrp="1"/>
          </p:cNvSpPr>
          <p:nvPr>
            <p:ph type="title"/>
          </p:nvPr>
        </p:nvSpPr>
        <p:spPr/>
        <p:txBody>
          <a:bodyPr/>
          <a:lstStyle/>
          <a:p>
            <a:r>
              <a:rPr lang="en-US" dirty="0"/>
              <a:t>Haystack library </a:t>
            </a:r>
          </a:p>
        </p:txBody>
      </p:sp>
      <p:sp>
        <p:nvSpPr>
          <p:cNvPr id="3" name="Content Placeholder 2">
            <a:extLst>
              <a:ext uri="{FF2B5EF4-FFF2-40B4-BE49-F238E27FC236}">
                <a16:creationId xmlns:a16="http://schemas.microsoft.com/office/drawing/2014/main" id="{B25DBB0A-2B76-27EC-AE9A-1CCBA954B017}"/>
              </a:ext>
            </a:extLst>
          </p:cNvPr>
          <p:cNvSpPr>
            <a:spLocks noGrp="1"/>
          </p:cNvSpPr>
          <p:nvPr>
            <p:ph sz="quarter" idx="10"/>
          </p:nvPr>
        </p:nvSpPr>
        <p:spPr/>
        <p:txBody>
          <a:bodyPr/>
          <a:lstStyle/>
          <a:p>
            <a:r>
              <a:rPr lang="en-US" dirty="0"/>
              <a:t>Haystack is based on the retriever-reader architecture.</a:t>
            </a:r>
            <a:endParaRPr lang="ar-EG" dirty="0"/>
          </a:p>
          <a:p>
            <a:r>
              <a:rPr lang="en-US" dirty="0"/>
              <a:t>Component of building a QA pipeline with Haystack:</a:t>
            </a:r>
          </a:p>
          <a:p>
            <a:pPr lvl="1"/>
            <a:r>
              <a:rPr lang="en-US" dirty="0"/>
              <a:t>The retriever</a:t>
            </a:r>
          </a:p>
          <a:p>
            <a:pPr lvl="1"/>
            <a:r>
              <a:rPr lang="en-US" dirty="0"/>
              <a:t>The reader</a:t>
            </a:r>
          </a:p>
          <a:p>
            <a:pPr lvl="1"/>
            <a:r>
              <a:rPr lang="en-US" dirty="0"/>
              <a:t>Document store: A document-oriented database that stores documents and metadata.</a:t>
            </a:r>
          </a:p>
          <a:p>
            <a:pPr lvl="1"/>
            <a:r>
              <a:rPr lang="en-US" dirty="0"/>
              <a:t>Pipeline: Combines all the components of a QA system to enable custom query flows, merging documents from multiple retrievers.</a:t>
            </a:r>
          </a:p>
          <a:p>
            <a:pPr lvl="1"/>
            <a:endParaRPr lang="en-US" dirty="0"/>
          </a:p>
          <a:p>
            <a:pPr lvl="1"/>
            <a:endParaRPr lang="en-US" dirty="0"/>
          </a:p>
          <a:p>
            <a:pPr lvl="1"/>
            <a:endParaRPr lang="en-US" dirty="0"/>
          </a:p>
        </p:txBody>
      </p:sp>
      <p:pic>
        <p:nvPicPr>
          <p:cNvPr id="4" name="Picture 3">
            <a:extLst>
              <a:ext uri="{FF2B5EF4-FFF2-40B4-BE49-F238E27FC236}">
                <a16:creationId xmlns:a16="http://schemas.microsoft.com/office/drawing/2014/main" id="{821508CD-29A3-89A1-2205-CE68563CBF5D}"/>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037014" y="169862"/>
            <a:ext cx="3312557" cy="1034829"/>
          </a:xfrm>
          <a:prstGeom prst="rect">
            <a:avLst/>
          </a:prstGeom>
          <a:noFill/>
        </p:spPr>
      </p:pic>
      <p:pic>
        <p:nvPicPr>
          <p:cNvPr id="5" name="Picture 4">
            <a:extLst>
              <a:ext uri="{FF2B5EF4-FFF2-40B4-BE49-F238E27FC236}">
                <a16:creationId xmlns:a16="http://schemas.microsoft.com/office/drawing/2014/main" id="{F68FF743-7585-EC7D-1941-6A474F9BA3F5}"/>
              </a:ext>
            </a:extLst>
          </p:cNvPr>
          <p:cNvPicPr>
            <a:picLocks noChangeAspect="1"/>
          </p:cNvPicPr>
          <p:nvPr/>
        </p:nvPicPr>
        <p:blipFill rotWithShape="1">
          <a:blip r:embed="rId5" cstate="print">
            <a:extLst>
              <a:ext uri="{BEBA8EAE-BF5A-486C-A8C5-ECC9F3942E4B}">
                <a14:imgProps xmlns:a14="http://schemas.microsoft.com/office/drawing/2010/main">
                  <a14:imgLayer r:embed="rId6">
                    <a14:imgEffect>
                      <a14:colorTemperature colorTemp="11200"/>
                    </a14:imgEffect>
                    <a14:imgEffect>
                      <a14:brightnessContrast bright="40000" contrast="40000"/>
                    </a14:imgEffect>
                  </a14:imgLayer>
                </a14:imgProps>
              </a:ext>
              <a:ext uri="{28A0092B-C50C-407E-A947-70E740481C1C}">
                <a14:useLocalDpi xmlns:a14="http://schemas.microsoft.com/office/drawing/2010/main" val="0"/>
              </a:ext>
            </a:extLst>
          </a:blip>
          <a:srcRect r="81214"/>
          <a:stretch/>
        </p:blipFill>
        <p:spPr bwMode="auto">
          <a:xfrm>
            <a:off x="2001402" y="4730620"/>
            <a:ext cx="1478916" cy="1184028"/>
          </a:xfrm>
          <a:prstGeom prst="rect">
            <a:avLst/>
          </a:prstGeom>
          <a:noFill/>
        </p:spPr>
      </p:pic>
      <p:pic>
        <p:nvPicPr>
          <p:cNvPr id="6" name="Picture 5">
            <a:extLst>
              <a:ext uri="{FF2B5EF4-FFF2-40B4-BE49-F238E27FC236}">
                <a16:creationId xmlns:a16="http://schemas.microsoft.com/office/drawing/2014/main" id="{F20AEDBC-C16B-4E64-37AD-C7C5BC1C8A4A}"/>
              </a:ext>
            </a:extLst>
          </p:cNvPr>
          <p:cNvPicPr>
            <a:picLocks noChangeAspect="1"/>
          </p:cNvPicPr>
          <p:nvPr/>
        </p:nvPicPr>
        <p:blipFill rotWithShape="1">
          <a:blip r:embed="rId5" cstate="print">
            <a:extLst>
              <a:ext uri="{BEBA8EAE-BF5A-486C-A8C5-ECC9F3942E4B}">
                <a14:imgProps xmlns:a14="http://schemas.microsoft.com/office/drawing/2010/main">
                  <a14:imgLayer r:embed="rId6">
                    <a14:imgEffect>
                      <a14:colorTemperature colorTemp="11200"/>
                    </a14:imgEffect>
                    <a14:imgEffect>
                      <a14:brightnessContrast bright="40000" contrast="40000"/>
                    </a14:imgEffect>
                  </a14:imgLayer>
                </a14:imgProps>
              </a:ext>
              <a:ext uri="{28A0092B-C50C-407E-A947-70E740481C1C}">
                <a14:useLocalDpi xmlns:a14="http://schemas.microsoft.com/office/drawing/2010/main" val="0"/>
              </a:ext>
            </a:extLst>
          </a:blip>
          <a:srcRect l="17770"/>
          <a:stretch/>
        </p:blipFill>
        <p:spPr bwMode="auto">
          <a:xfrm>
            <a:off x="3400424" y="4730620"/>
            <a:ext cx="6473725" cy="1184028"/>
          </a:xfrm>
          <a:prstGeom prst="rect">
            <a:avLst/>
          </a:prstGeom>
          <a:noFill/>
        </p:spPr>
      </p:pic>
    </p:spTree>
    <p:custDataLst>
      <p:tags r:id="rId1"/>
    </p:custDataLst>
    <p:extLst>
      <p:ext uri="{BB962C8B-B14F-4D97-AF65-F5344CB8AC3E}">
        <p14:creationId xmlns:p14="http://schemas.microsoft.com/office/powerpoint/2010/main" val="1817243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fade">
                                      <p:cBhvr>
                                        <p:cTn id="38" dur="1000"/>
                                        <p:tgtEl>
                                          <p:spTgt spid="3">
                                            <p:txEl>
                                              <p:pRg st="4" end="4"/>
                                            </p:txEl>
                                          </p:spTgt>
                                        </p:tgtEl>
                                      </p:cBhvr>
                                    </p:animEffect>
                                    <p:anim calcmode="lin" valueType="num">
                                      <p:cBhvr>
                                        <p:cTn id="3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4" end="4"/>
                                            </p:txEl>
                                          </p:spTgt>
                                        </p:tgtEl>
                                        <p:attrNameLst>
                                          <p:attrName>ppt_y</p:attrName>
                                        </p:attrNameLst>
                                      </p:cBhvr>
                                      <p:tavLst>
                                        <p:tav tm="0">
                                          <p:val>
                                            <p:strVal val="#ppt_y+.1"/>
                                          </p:val>
                                        </p:tav>
                                        <p:tav tm="100000">
                                          <p:val>
                                            <p:strVal val="#ppt_y"/>
                                          </p:val>
                                        </p:tav>
                                      </p:tavLst>
                                    </p:anim>
                                  </p:childTnLst>
                                </p:cTn>
                              </p:par>
                              <p:par>
                                <p:cTn id="41" presetID="16" presetClass="entr" presetSubtype="21" fill="hold" nodeType="with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barn(inVertical)">
                                      <p:cBhvr>
                                        <p:cTn id="43" dur="500"/>
                                        <p:tgtEl>
                                          <p:spTgt spid="5"/>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3">
                                            <p:txEl>
                                              <p:pRg st="5" end="5"/>
                                            </p:txEl>
                                          </p:spTgt>
                                        </p:tgtEl>
                                        <p:attrNameLst>
                                          <p:attrName>style.visibility</p:attrName>
                                        </p:attrNameLst>
                                      </p:cBhvr>
                                      <p:to>
                                        <p:strVal val="visible"/>
                                      </p:to>
                                    </p:set>
                                    <p:animEffect transition="in" filter="fade">
                                      <p:cBhvr>
                                        <p:cTn id="48" dur="1000"/>
                                        <p:tgtEl>
                                          <p:spTgt spid="3">
                                            <p:txEl>
                                              <p:pRg st="5" end="5"/>
                                            </p:txEl>
                                          </p:spTgt>
                                        </p:tgtEl>
                                      </p:cBhvr>
                                    </p:animEffect>
                                    <p:anim calcmode="lin" valueType="num">
                                      <p:cBhvr>
                                        <p:cTn id="4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5" end="5"/>
                                            </p:txEl>
                                          </p:spTgt>
                                        </p:tgtEl>
                                        <p:attrNameLst>
                                          <p:attrName>ppt_y</p:attrName>
                                        </p:attrNameLst>
                                      </p:cBhvr>
                                      <p:tavLst>
                                        <p:tav tm="0">
                                          <p:val>
                                            <p:strVal val="#ppt_y+.1"/>
                                          </p:val>
                                        </p:tav>
                                        <p:tav tm="100000">
                                          <p:val>
                                            <p:strVal val="#ppt_y"/>
                                          </p:val>
                                        </p:tav>
                                      </p:tavLst>
                                    </p:anim>
                                  </p:childTnLst>
                                </p:cTn>
                              </p:par>
                              <p:par>
                                <p:cTn id="51" presetID="22" presetClass="entr" presetSubtype="8" fill="hold" nodeType="with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54C7D-A1CE-672F-5E72-7AFDE11AE801}"/>
              </a:ext>
            </a:extLst>
          </p:cNvPr>
          <p:cNvSpPr>
            <a:spLocks noGrp="1"/>
          </p:cNvSpPr>
          <p:nvPr>
            <p:ph type="title"/>
          </p:nvPr>
        </p:nvSpPr>
        <p:spPr/>
        <p:txBody>
          <a:bodyPr/>
          <a:lstStyle/>
          <a:p>
            <a:r>
              <a:rPr lang="en-US" dirty="0"/>
              <a:t>What’s Document store?</a:t>
            </a:r>
          </a:p>
        </p:txBody>
      </p:sp>
      <p:sp>
        <p:nvSpPr>
          <p:cNvPr id="3" name="Content Placeholder 2">
            <a:extLst>
              <a:ext uri="{FF2B5EF4-FFF2-40B4-BE49-F238E27FC236}">
                <a16:creationId xmlns:a16="http://schemas.microsoft.com/office/drawing/2014/main" id="{6BFC6C75-740A-7631-0586-F9DD418233FA}"/>
              </a:ext>
            </a:extLst>
          </p:cNvPr>
          <p:cNvSpPr>
            <a:spLocks noGrp="1"/>
          </p:cNvSpPr>
          <p:nvPr>
            <p:ph sz="quarter" idx="10"/>
          </p:nvPr>
        </p:nvSpPr>
        <p:spPr/>
        <p:txBody>
          <a:bodyPr/>
          <a:lstStyle/>
          <a:p>
            <a:r>
              <a:rPr lang="en-US" dirty="0"/>
              <a:t>In Haystack, there are various document stores:</a:t>
            </a:r>
          </a:p>
          <a:p>
            <a:pPr lvl="1"/>
            <a:r>
              <a:rPr lang="en-US" dirty="0" err="1"/>
              <a:t>InMemoryDocumentStore</a:t>
            </a:r>
            <a:r>
              <a:rPr lang="en-US" dirty="0"/>
              <a:t>. </a:t>
            </a:r>
          </a:p>
          <a:p>
            <a:pPr lvl="1"/>
            <a:r>
              <a:rPr lang="en-US" dirty="0" err="1"/>
              <a:t>ElasticsearchDocumentStore</a:t>
            </a:r>
            <a:r>
              <a:rPr lang="en-US" dirty="0"/>
              <a:t>.</a:t>
            </a:r>
          </a:p>
          <a:p>
            <a:endParaRPr lang="en-US" dirty="0"/>
          </a:p>
          <a:p>
            <a:endParaRPr lang="en-US" dirty="0"/>
          </a:p>
          <a:p>
            <a:endParaRPr lang="en-US" dirty="0"/>
          </a:p>
          <a:p>
            <a:endParaRPr lang="en-US" dirty="0"/>
          </a:p>
          <a:p>
            <a:r>
              <a:rPr lang="en-US" dirty="0" err="1">
                <a:solidFill>
                  <a:srgbClr val="00B050"/>
                </a:solidFill>
              </a:rPr>
              <a:t>ElasticsearchDocumentStore</a:t>
            </a:r>
            <a:r>
              <a:rPr lang="en-US" dirty="0"/>
              <a:t>, which is compatible with both retriever types. </a:t>
            </a:r>
          </a:p>
          <a:p>
            <a:endParaRPr lang="en-US" dirty="0"/>
          </a:p>
          <a:p>
            <a:endParaRPr lang="en-US" dirty="0"/>
          </a:p>
        </p:txBody>
      </p:sp>
      <p:pic>
        <p:nvPicPr>
          <p:cNvPr id="4" name="Picture 3">
            <a:extLst>
              <a:ext uri="{FF2B5EF4-FFF2-40B4-BE49-F238E27FC236}">
                <a16:creationId xmlns:a16="http://schemas.microsoft.com/office/drawing/2014/main" id="{5B1A8C16-4690-52C5-D4B1-01DFC09AD7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3497" y="1983429"/>
            <a:ext cx="3152253" cy="1325563"/>
          </a:xfrm>
          <a:prstGeom prst="rect">
            <a:avLst/>
          </a:prstGeom>
        </p:spPr>
      </p:pic>
      <p:sp>
        <p:nvSpPr>
          <p:cNvPr id="5" name="Left Brace 4">
            <a:extLst>
              <a:ext uri="{FF2B5EF4-FFF2-40B4-BE49-F238E27FC236}">
                <a16:creationId xmlns:a16="http://schemas.microsoft.com/office/drawing/2014/main" id="{1054FFD9-6936-F30A-78C4-6B013B3FB2BB}"/>
              </a:ext>
            </a:extLst>
          </p:cNvPr>
          <p:cNvSpPr/>
          <p:nvPr/>
        </p:nvSpPr>
        <p:spPr>
          <a:xfrm>
            <a:off x="8451129" y="2274490"/>
            <a:ext cx="83975" cy="30777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F17266ED-2131-A083-B355-F63D5DAC3B91}"/>
              </a:ext>
            </a:extLst>
          </p:cNvPr>
          <p:cNvSpPr txBox="1"/>
          <p:nvPr/>
        </p:nvSpPr>
        <p:spPr>
          <a:xfrm>
            <a:off x="6986406" y="2259671"/>
            <a:ext cx="1417119" cy="307777"/>
          </a:xfrm>
          <a:prstGeom prst="rect">
            <a:avLst/>
          </a:prstGeom>
          <a:noFill/>
        </p:spPr>
        <p:txBody>
          <a:bodyPr wrap="none" rtlCol="0">
            <a:spAutoFit/>
          </a:bodyPr>
          <a:lstStyle/>
          <a:p>
            <a:r>
              <a:rPr lang="en-US" sz="1400" dirty="0">
                <a:solidFill>
                  <a:srgbClr val="0070C0"/>
                </a:solidFill>
              </a:rPr>
              <a:t>Sparse retrievers</a:t>
            </a:r>
          </a:p>
        </p:txBody>
      </p:sp>
      <p:sp>
        <p:nvSpPr>
          <p:cNvPr id="7" name="Left Brace 6">
            <a:extLst>
              <a:ext uri="{FF2B5EF4-FFF2-40B4-BE49-F238E27FC236}">
                <a16:creationId xmlns:a16="http://schemas.microsoft.com/office/drawing/2014/main" id="{AD6629E2-C78C-DE25-3AE4-107036DDBEC2}"/>
              </a:ext>
            </a:extLst>
          </p:cNvPr>
          <p:cNvSpPr/>
          <p:nvPr/>
        </p:nvSpPr>
        <p:spPr>
          <a:xfrm>
            <a:off x="8421530" y="2763914"/>
            <a:ext cx="111966" cy="369811"/>
          </a:xfrm>
          <a:prstGeom prst="leftBrace">
            <a:avLst/>
          </a:prstGeom>
          <a:ln>
            <a:solidFill>
              <a:srgbClr val="FF858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C3CC3599-04A2-55F5-36BC-CB1D599B6162}"/>
              </a:ext>
            </a:extLst>
          </p:cNvPr>
          <p:cNvSpPr txBox="1"/>
          <p:nvPr/>
        </p:nvSpPr>
        <p:spPr>
          <a:xfrm>
            <a:off x="6994421" y="2794930"/>
            <a:ext cx="1409104" cy="307777"/>
          </a:xfrm>
          <a:prstGeom prst="rect">
            <a:avLst/>
          </a:prstGeom>
          <a:noFill/>
          <a:ln>
            <a:noFill/>
          </a:ln>
        </p:spPr>
        <p:txBody>
          <a:bodyPr wrap="none" rtlCol="0">
            <a:spAutoFit/>
          </a:bodyPr>
          <a:lstStyle/>
          <a:p>
            <a:r>
              <a:rPr lang="en-US" sz="1400" dirty="0">
                <a:solidFill>
                  <a:srgbClr val="FF858E"/>
                </a:solidFill>
              </a:rPr>
              <a:t>Dense retrievers</a:t>
            </a:r>
          </a:p>
        </p:txBody>
      </p:sp>
      <p:pic>
        <p:nvPicPr>
          <p:cNvPr id="9" name="Picture 8" descr="ElasticSearch: Lessons on Migration from MSSQL">
            <a:extLst>
              <a:ext uri="{FF2B5EF4-FFF2-40B4-BE49-F238E27FC236}">
                <a16:creationId xmlns:a16="http://schemas.microsoft.com/office/drawing/2014/main" id="{AA3EB089-B446-A73E-105A-A043463211C4}"/>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35685" y="4409127"/>
            <a:ext cx="2320629" cy="1207902"/>
          </a:xfrm>
          <a:prstGeom prst="rect">
            <a:avLst/>
          </a:prstGeom>
          <a:noFill/>
          <a:ln>
            <a:noFill/>
          </a:ln>
        </p:spPr>
      </p:pic>
    </p:spTree>
    <p:custDataLst>
      <p:tags r:id="rId1"/>
    </p:custDataLst>
    <p:extLst>
      <p:ext uri="{BB962C8B-B14F-4D97-AF65-F5344CB8AC3E}">
        <p14:creationId xmlns:p14="http://schemas.microsoft.com/office/powerpoint/2010/main" val="976885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barn(inVertical)">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ipe(left)">
                                      <p:cBhvr>
                                        <p:cTn id="33" dur="500"/>
                                        <p:tgtEl>
                                          <p:spTgt spid="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wipe(left)">
                                      <p:cBhvr>
                                        <p:cTn id="36" dur="500"/>
                                        <p:tgtEl>
                                          <p:spTgt spid="5"/>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wipe(left)">
                                      <p:cBhvr>
                                        <p:cTn id="41" dur="500"/>
                                        <p:tgtEl>
                                          <p:spTgt spid="7"/>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wipe(left)">
                                      <p:cBhvr>
                                        <p:cTn id="44" dur="500"/>
                                        <p:tgtEl>
                                          <p:spTgt spid="8"/>
                                        </p:tgtEl>
                                      </p:cBhvr>
                                    </p:animEffect>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1000"/>
                                        <p:tgtEl>
                                          <p:spTgt spid="3">
                                            <p:txEl>
                                              <p:pRg st="7" end="7"/>
                                            </p:txEl>
                                          </p:spTgt>
                                        </p:tgtEl>
                                      </p:cBhvr>
                                    </p:animEffect>
                                    <p:anim calcmode="lin" valueType="num">
                                      <p:cBhvr>
                                        <p:cTn id="5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7" end="7"/>
                                            </p:txEl>
                                          </p:spTgt>
                                        </p:tgtEl>
                                        <p:attrNameLst>
                                          <p:attrName>ppt_y</p:attrName>
                                        </p:attrNameLst>
                                      </p:cBhvr>
                                      <p:tavLst>
                                        <p:tav tm="0">
                                          <p:val>
                                            <p:strVal val="#ppt_y+.1"/>
                                          </p:val>
                                        </p:tav>
                                        <p:tav tm="100000">
                                          <p:val>
                                            <p:strVal val="#ppt_y"/>
                                          </p:val>
                                        </p:tav>
                                      </p:tavLst>
                                    </p:anim>
                                  </p:childTnLst>
                                </p:cTn>
                              </p:par>
                              <p:par>
                                <p:cTn id="52" presetID="16" presetClass="entr" presetSubtype="21" fill="hold" nodeType="withEffect">
                                  <p:stCondLst>
                                    <p:cond delay="0"/>
                                  </p:stCondLst>
                                  <p:childTnLst>
                                    <p:set>
                                      <p:cBhvr>
                                        <p:cTn id="53" dur="1" fill="hold">
                                          <p:stCondLst>
                                            <p:cond delay="0"/>
                                          </p:stCondLst>
                                        </p:cTn>
                                        <p:tgtEl>
                                          <p:spTgt spid="9"/>
                                        </p:tgtEl>
                                        <p:attrNameLst>
                                          <p:attrName>style.visibility</p:attrName>
                                        </p:attrNameLst>
                                      </p:cBhvr>
                                      <p:to>
                                        <p:strVal val="visible"/>
                                      </p:to>
                                    </p:set>
                                    <p:animEffect transition="in" filter="barn(inVertical)">
                                      <p:cBhvr>
                                        <p:cTn id="5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P spid="6" grpId="0"/>
      <p:bldP spid="7" grpId="0" animBg="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BD156-35DD-8C4D-F4F9-5BFFE6F7E1DE}"/>
              </a:ext>
            </a:extLst>
          </p:cNvPr>
          <p:cNvSpPr>
            <a:spLocks noGrp="1"/>
          </p:cNvSpPr>
          <p:nvPr>
            <p:ph type="title"/>
          </p:nvPr>
        </p:nvSpPr>
        <p:spPr/>
        <p:txBody>
          <a:bodyPr/>
          <a:lstStyle/>
          <a:p>
            <a:r>
              <a:rPr lang="en-US" dirty="0"/>
              <a:t>What’s Elasticsearch? </a:t>
            </a:r>
          </a:p>
        </p:txBody>
      </p:sp>
      <p:sp>
        <p:nvSpPr>
          <p:cNvPr id="3" name="Content Placeholder 2">
            <a:extLst>
              <a:ext uri="{FF2B5EF4-FFF2-40B4-BE49-F238E27FC236}">
                <a16:creationId xmlns:a16="http://schemas.microsoft.com/office/drawing/2014/main" id="{B2C5206C-16F2-02C2-0EB7-6D7014BBF699}"/>
              </a:ext>
            </a:extLst>
          </p:cNvPr>
          <p:cNvSpPr>
            <a:spLocks noGrp="1"/>
          </p:cNvSpPr>
          <p:nvPr>
            <p:ph sz="quarter" idx="10"/>
          </p:nvPr>
        </p:nvSpPr>
        <p:spPr/>
        <p:txBody>
          <a:bodyPr/>
          <a:lstStyle/>
          <a:p>
            <a:r>
              <a:rPr lang="en-US" dirty="0"/>
              <a:t>Elasticsearch is a search engine that is capable of handling a diverse range of data types including </a:t>
            </a:r>
            <a:r>
              <a:rPr lang="en-US" dirty="0">
                <a:solidFill>
                  <a:srgbClr val="C00000"/>
                </a:solidFill>
              </a:rPr>
              <a:t>textual, numerical, geospatial, structured, and unstructured</a:t>
            </a:r>
          </a:p>
          <a:p>
            <a:r>
              <a:rPr lang="en-US" dirty="0"/>
              <a:t>Advantage of Elasticsearch</a:t>
            </a:r>
          </a:p>
          <a:p>
            <a:pPr lvl="1"/>
            <a:r>
              <a:rPr lang="en-US" dirty="0"/>
              <a:t>Store huge volumes of data</a:t>
            </a:r>
          </a:p>
          <a:p>
            <a:pPr lvl="1"/>
            <a:r>
              <a:rPr lang="en-US" dirty="0"/>
              <a:t>Quickly filter it with full-text search features</a:t>
            </a:r>
          </a:p>
          <a:p>
            <a:pPr lvl="1"/>
            <a:r>
              <a:rPr lang="en-US" dirty="0"/>
              <a:t>well-suited for developing QA systems. </a:t>
            </a:r>
          </a:p>
          <a:p>
            <a:pPr lvl="1"/>
            <a:r>
              <a:rPr lang="en-US" dirty="0"/>
              <a:t>Being the industry standard for infrastructure analytics.</a:t>
            </a:r>
          </a:p>
        </p:txBody>
      </p:sp>
      <p:pic>
        <p:nvPicPr>
          <p:cNvPr id="4" name="Picture 3">
            <a:extLst>
              <a:ext uri="{FF2B5EF4-FFF2-40B4-BE49-F238E27FC236}">
                <a16:creationId xmlns:a16="http://schemas.microsoft.com/office/drawing/2014/main" id="{09E71EE0-080B-81E1-7E3F-1E4CA98D18B9}"/>
              </a:ext>
            </a:extLst>
          </p:cNvPr>
          <p:cNvPicPr>
            <a:picLocks noChangeAspect="1"/>
          </p:cNvPicPr>
          <p:nvPr/>
        </p:nvPicPr>
        <p:blipFill>
          <a:blip r:embed="rId4"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70994" y="3763080"/>
            <a:ext cx="5650011" cy="3176985"/>
          </a:xfrm>
          <a:prstGeom prst="rect">
            <a:avLst/>
          </a:prstGeom>
          <a:noFill/>
        </p:spPr>
      </p:pic>
    </p:spTree>
    <p:custDataLst>
      <p:tags r:id="rId1"/>
    </p:custDataLst>
    <p:extLst>
      <p:ext uri="{BB962C8B-B14F-4D97-AF65-F5344CB8AC3E}">
        <p14:creationId xmlns:p14="http://schemas.microsoft.com/office/powerpoint/2010/main" val="549266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anim calcmode="lin" valueType="num">
                                      <p:cBhvr>
                                        <p:cTn id="2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1000"/>
                                        <p:tgtEl>
                                          <p:spTgt spid="3">
                                            <p:txEl>
                                              <p:pRg st="3" end="3"/>
                                            </p:txEl>
                                          </p:spTgt>
                                        </p:tgtEl>
                                      </p:cBhvr>
                                    </p:animEffect>
                                    <p:anim calcmode="lin" valueType="num">
                                      <p:cBhvr>
                                        <p:cTn id="3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fade">
                                      <p:cBhvr>
                                        <p:cTn id="36" dur="1000"/>
                                        <p:tgtEl>
                                          <p:spTgt spid="3">
                                            <p:txEl>
                                              <p:pRg st="4" end="4"/>
                                            </p:txEl>
                                          </p:spTgt>
                                        </p:tgtEl>
                                      </p:cBhvr>
                                    </p:animEffect>
                                    <p:anim calcmode="lin" valueType="num">
                                      <p:cBhvr>
                                        <p:cTn id="3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03158-BA63-13B8-F14C-16A8B349FABD}"/>
              </a:ext>
            </a:extLst>
          </p:cNvPr>
          <p:cNvSpPr>
            <a:spLocks noGrp="1"/>
          </p:cNvSpPr>
          <p:nvPr>
            <p:ph type="title"/>
          </p:nvPr>
        </p:nvSpPr>
        <p:spPr/>
        <p:txBody>
          <a:bodyPr/>
          <a:lstStyle/>
          <a:p>
            <a:r>
              <a:rPr lang="en-US" dirty="0"/>
              <a:t>Initializing a document store</a:t>
            </a:r>
          </a:p>
        </p:txBody>
      </p:sp>
      <p:sp>
        <p:nvSpPr>
          <p:cNvPr id="3" name="Content Placeholder 2">
            <a:extLst>
              <a:ext uri="{FF2B5EF4-FFF2-40B4-BE49-F238E27FC236}">
                <a16:creationId xmlns:a16="http://schemas.microsoft.com/office/drawing/2014/main" id="{B0D90B2E-AE71-C565-5A4E-8B3F5EFF13BE}"/>
              </a:ext>
            </a:extLst>
          </p:cNvPr>
          <p:cNvSpPr>
            <a:spLocks noGrp="1"/>
          </p:cNvSpPr>
          <p:nvPr>
            <p:ph sz="quarter" idx="10"/>
          </p:nvPr>
        </p:nvSpPr>
        <p:spPr/>
        <p:txBody>
          <a:bodyPr/>
          <a:lstStyle/>
          <a:p>
            <a:r>
              <a:rPr lang="en-US" dirty="0"/>
              <a:t>Download and install Elasticsearch:</a:t>
            </a:r>
          </a:p>
          <a:p>
            <a:endParaRPr lang="en-US" dirty="0"/>
          </a:p>
        </p:txBody>
      </p:sp>
      <p:pic>
        <p:nvPicPr>
          <p:cNvPr id="4" name="Picture 3">
            <a:extLst>
              <a:ext uri="{FF2B5EF4-FFF2-40B4-BE49-F238E27FC236}">
                <a16:creationId xmlns:a16="http://schemas.microsoft.com/office/drawing/2014/main" id="{4D9BF528-6A17-CFEA-232D-76941A98B8B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96323" y="1832654"/>
            <a:ext cx="7465102" cy="1014165"/>
          </a:xfrm>
          <a:prstGeom prst="rect">
            <a:avLst/>
          </a:prstGeom>
        </p:spPr>
      </p:pic>
      <p:sp>
        <p:nvSpPr>
          <p:cNvPr id="5" name="Arrow: Right 4">
            <a:extLst>
              <a:ext uri="{FF2B5EF4-FFF2-40B4-BE49-F238E27FC236}">
                <a16:creationId xmlns:a16="http://schemas.microsoft.com/office/drawing/2014/main" id="{DF8B83A0-3628-25E4-6BCD-E5206B7CA279}"/>
              </a:ext>
            </a:extLst>
          </p:cNvPr>
          <p:cNvSpPr/>
          <p:nvPr/>
        </p:nvSpPr>
        <p:spPr>
          <a:xfrm>
            <a:off x="1945027" y="2339736"/>
            <a:ext cx="251296" cy="129022"/>
          </a:xfrm>
          <a:prstGeom prst="rightArrow">
            <a:avLst/>
          </a:prstGeom>
          <a:solidFill>
            <a:srgbClr val="FFFF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449551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down)">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7"/>
</p:tagLst>
</file>

<file path=ppt/tags/tag10.xml><?xml version="1.0" encoding="utf-8"?>
<p:tagLst xmlns:a="http://schemas.openxmlformats.org/drawingml/2006/main" xmlns:r="http://schemas.openxmlformats.org/officeDocument/2006/relationships" xmlns:p="http://schemas.openxmlformats.org/presentationml/2006/main">
  <p:tag name="TIMING" val="|0|0"/>
</p:tagLst>
</file>

<file path=ppt/tags/tag11.xml><?xml version="1.0" encoding="utf-8"?>
<p:tagLst xmlns:a="http://schemas.openxmlformats.org/drawingml/2006/main" xmlns:r="http://schemas.openxmlformats.org/officeDocument/2006/relationships" xmlns:p="http://schemas.openxmlformats.org/presentationml/2006/main">
  <p:tag name="TIMING" val="|0.4|0|0|0|0|0|0|0|0|0"/>
</p:tagLst>
</file>

<file path=ppt/tags/tag12.xml><?xml version="1.0" encoding="utf-8"?>
<p:tagLst xmlns:a="http://schemas.openxmlformats.org/drawingml/2006/main" xmlns:r="http://schemas.openxmlformats.org/officeDocument/2006/relationships" xmlns:p="http://schemas.openxmlformats.org/presentationml/2006/main">
  <p:tag name="TIMING" val="|0|0|0|0|0|0.3|0.4|0|0"/>
</p:tagLst>
</file>

<file path=ppt/tags/tag13.xml><?xml version="1.0" encoding="utf-8"?>
<p:tagLst xmlns:a="http://schemas.openxmlformats.org/drawingml/2006/main" xmlns:r="http://schemas.openxmlformats.org/officeDocument/2006/relationships" xmlns:p="http://schemas.openxmlformats.org/presentationml/2006/main">
  <p:tag name="TIMING" val="|0|0|0|0|0|0|0|0|0|0.2|0.4|0"/>
</p:tagLst>
</file>

<file path=ppt/tags/tag14.xml><?xml version="1.0" encoding="utf-8"?>
<p:tagLst xmlns:a="http://schemas.openxmlformats.org/drawingml/2006/main" xmlns:r="http://schemas.openxmlformats.org/officeDocument/2006/relationships" xmlns:p="http://schemas.openxmlformats.org/presentationml/2006/main">
  <p:tag name="TIMING" val="|0|0|0|0|0|0"/>
</p:tagLst>
</file>

<file path=ppt/tags/tag15.xml><?xml version="1.0" encoding="utf-8"?>
<p:tagLst xmlns:a="http://schemas.openxmlformats.org/drawingml/2006/main" xmlns:r="http://schemas.openxmlformats.org/officeDocument/2006/relationships" xmlns:p="http://schemas.openxmlformats.org/presentationml/2006/main">
  <p:tag name="TIMING" val="|0|0|0|0.8|0.2|0.1|0.1|0.1|0.5|0|0|0|0|0.1"/>
</p:tagLst>
</file>

<file path=ppt/tags/tag16.xml><?xml version="1.0" encoding="utf-8"?>
<p:tagLst xmlns:a="http://schemas.openxmlformats.org/drawingml/2006/main" xmlns:r="http://schemas.openxmlformats.org/officeDocument/2006/relationships" xmlns:p="http://schemas.openxmlformats.org/presentationml/2006/main">
  <p:tag name="TIMING" val="|3.8|1.4"/>
</p:tagLst>
</file>

<file path=ppt/tags/tag17.xml><?xml version="1.0" encoding="utf-8"?>
<p:tagLst xmlns:a="http://schemas.openxmlformats.org/drawingml/2006/main" xmlns:r="http://schemas.openxmlformats.org/officeDocument/2006/relationships" xmlns:p="http://schemas.openxmlformats.org/presentationml/2006/main">
  <p:tag name="TIMING" val="|9|3.2"/>
</p:tagLst>
</file>

<file path=ppt/tags/tag18.xml><?xml version="1.0" encoding="utf-8"?>
<p:tagLst xmlns:a="http://schemas.openxmlformats.org/drawingml/2006/main" xmlns:r="http://schemas.openxmlformats.org/officeDocument/2006/relationships" xmlns:p="http://schemas.openxmlformats.org/presentationml/2006/main">
  <p:tag name="TIMING" val="|0.9|15.7|6.2|1|7.1|3.4|5"/>
</p:tagLst>
</file>

<file path=ppt/tags/tag19.xml><?xml version="1.0" encoding="utf-8"?>
<p:tagLst xmlns:a="http://schemas.openxmlformats.org/drawingml/2006/main" xmlns:r="http://schemas.openxmlformats.org/officeDocument/2006/relationships" xmlns:p="http://schemas.openxmlformats.org/presentationml/2006/main">
  <p:tag name="TIMING" val="|1.1|3|9.7|11.7|5.8"/>
</p:tagLst>
</file>

<file path=ppt/tags/tag2.xml><?xml version="1.0" encoding="utf-8"?>
<p:tagLst xmlns:a="http://schemas.openxmlformats.org/drawingml/2006/main" xmlns:r="http://schemas.openxmlformats.org/officeDocument/2006/relationships" xmlns:p="http://schemas.openxmlformats.org/presentationml/2006/main">
  <p:tag name="TIMING" val="|0|0|0|0|0|0|0|0|0"/>
</p:tagLst>
</file>

<file path=ppt/tags/tag20.xml><?xml version="1.0" encoding="utf-8"?>
<p:tagLst xmlns:a="http://schemas.openxmlformats.org/drawingml/2006/main" xmlns:r="http://schemas.openxmlformats.org/officeDocument/2006/relationships" xmlns:p="http://schemas.openxmlformats.org/presentationml/2006/main">
  <p:tag name="TIMING" val="|0.6|1.1|8.5|5.8|1.2|1.1|1.8|5.8|12"/>
</p:tagLst>
</file>

<file path=ppt/tags/tag21.xml><?xml version="1.0" encoding="utf-8"?>
<p:tagLst xmlns:a="http://schemas.openxmlformats.org/drawingml/2006/main" xmlns:r="http://schemas.openxmlformats.org/officeDocument/2006/relationships" xmlns:p="http://schemas.openxmlformats.org/presentationml/2006/main">
  <p:tag name="TIMING" val="|0.8|5|3.5|5.3|1.2|3.8|5.5"/>
</p:tagLst>
</file>

<file path=ppt/tags/tag22.xml><?xml version="1.0" encoding="utf-8"?>
<p:tagLst xmlns:a="http://schemas.openxmlformats.org/drawingml/2006/main" xmlns:r="http://schemas.openxmlformats.org/officeDocument/2006/relationships" xmlns:p="http://schemas.openxmlformats.org/presentationml/2006/main">
  <p:tag name="TIMING" val="|4"/>
</p:tagLst>
</file>

<file path=ppt/tags/tag3.xml><?xml version="1.0" encoding="utf-8"?>
<p:tagLst xmlns:a="http://schemas.openxmlformats.org/drawingml/2006/main" xmlns:r="http://schemas.openxmlformats.org/officeDocument/2006/relationships" xmlns:p="http://schemas.openxmlformats.org/presentationml/2006/main">
  <p:tag name="TIMING" val="|0|0|0"/>
</p:tagLst>
</file>

<file path=ppt/tags/tag4.xml><?xml version="1.0" encoding="utf-8"?>
<p:tagLst xmlns:a="http://schemas.openxmlformats.org/drawingml/2006/main" xmlns:r="http://schemas.openxmlformats.org/officeDocument/2006/relationships" xmlns:p="http://schemas.openxmlformats.org/presentationml/2006/main">
  <p:tag name="TIMING" val="|0|0|0|0|0"/>
</p:tagLst>
</file>

<file path=ppt/tags/tag5.xml><?xml version="1.0" encoding="utf-8"?>
<p:tagLst xmlns:a="http://schemas.openxmlformats.org/drawingml/2006/main" xmlns:r="http://schemas.openxmlformats.org/officeDocument/2006/relationships" xmlns:p="http://schemas.openxmlformats.org/presentationml/2006/main">
  <p:tag name="TIMING" val="|0|0|0|0|0"/>
</p:tagLst>
</file>

<file path=ppt/tags/tag6.xml><?xml version="1.0" encoding="utf-8"?>
<p:tagLst xmlns:a="http://schemas.openxmlformats.org/drawingml/2006/main" xmlns:r="http://schemas.openxmlformats.org/officeDocument/2006/relationships" xmlns:p="http://schemas.openxmlformats.org/presentationml/2006/main">
  <p:tag name="TIMING" val="|0|0|0|0|0|0|0"/>
</p:tagLst>
</file>

<file path=ppt/tags/tag7.xml><?xml version="1.0" encoding="utf-8"?>
<p:tagLst xmlns:a="http://schemas.openxmlformats.org/drawingml/2006/main" xmlns:r="http://schemas.openxmlformats.org/officeDocument/2006/relationships" xmlns:p="http://schemas.openxmlformats.org/presentationml/2006/main">
  <p:tag name="TIMING" val="|0|0|0|0|0"/>
</p:tagLst>
</file>

<file path=ppt/tags/tag8.xml><?xml version="1.0" encoding="utf-8"?>
<p:tagLst xmlns:a="http://schemas.openxmlformats.org/drawingml/2006/main" xmlns:r="http://schemas.openxmlformats.org/officeDocument/2006/relationships" xmlns:p="http://schemas.openxmlformats.org/presentationml/2006/main">
  <p:tag name="TIMING" val="|0|0|0"/>
</p:tagLst>
</file>

<file path=ppt/tags/tag9.xml><?xml version="1.0" encoding="utf-8"?>
<p:tagLst xmlns:a="http://schemas.openxmlformats.org/drawingml/2006/main" xmlns:r="http://schemas.openxmlformats.org/officeDocument/2006/relationships" xmlns:p="http://schemas.openxmlformats.org/presentationml/2006/main">
  <p:tag name="TIMING" val="|0|0|0|0|0|0|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E97DA3CC45C1745A5BCC9248DA03914" ma:contentTypeVersion="12" ma:contentTypeDescription="Create a new document." ma:contentTypeScope="" ma:versionID="6d6877408e4f2899dea6959406c9cd21">
  <xsd:schema xmlns:xsd="http://www.w3.org/2001/XMLSchema" xmlns:xs="http://www.w3.org/2001/XMLSchema" xmlns:p="http://schemas.microsoft.com/office/2006/metadata/properties" xmlns:ns3="5044e54f-486c-4c82-b23c-6e62d1a96ef0" xmlns:ns4="507771a2-7e93-4a01-b880-b05ad3ddd742" targetNamespace="http://schemas.microsoft.com/office/2006/metadata/properties" ma:root="true" ma:fieldsID="ea5c63816cf4ab2871d57a7dea46e6bf" ns3:_="" ns4:_="">
    <xsd:import namespace="5044e54f-486c-4c82-b23c-6e62d1a96ef0"/>
    <xsd:import namespace="507771a2-7e93-4a01-b880-b05ad3ddd742"/>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044e54f-486c-4c82-b23c-6e62d1a96e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_activity" ma:index="19"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07771a2-7e93-4a01-b880-b05ad3ddd74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5044e54f-486c-4c82-b23c-6e62d1a96ef0" xsi:nil="true"/>
  </documentManagement>
</p:properties>
</file>

<file path=customXml/itemProps1.xml><?xml version="1.0" encoding="utf-8"?>
<ds:datastoreItem xmlns:ds="http://schemas.openxmlformats.org/officeDocument/2006/customXml" ds:itemID="{74C031AE-AF28-46E7-B576-5C7075DDBF3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044e54f-486c-4c82-b23c-6e62d1a96ef0"/>
    <ds:schemaRef ds:uri="507771a2-7e93-4a01-b880-b05ad3ddd74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6918CAD-F500-4FF4-A10B-6970EE7C35CB}">
  <ds:schemaRefs>
    <ds:schemaRef ds:uri="http://schemas.microsoft.com/sharepoint/v3/contenttype/forms"/>
  </ds:schemaRefs>
</ds:datastoreItem>
</file>

<file path=customXml/itemProps3.xml><?xml version="1.0" encoding="utf-8"?>
<ds:datastoreItem xmlns:ds="http://schemas.openxmlformats.org/officeDocument/2006/customXml" ds:itemID="{DDB8E1D1-38C2-46BE-A95D-403B23CE2980}">
  <ds:schemaRefs>
    <ds:schemaRef ds:uri="http://schemas.openxmlformats.org/package/2006/metadata/core-properties"/>
    <ds:schemaRef ds:uri="http://purl.org/dc/elements/1.1/"/>
    <ds:schemaRef ds:uri="http://schemas.microsoft.com/office/2006/documentManagement/types"/>
    <ds:schemaRef ds:uri="507771a2-7e93-4a01-b880-b05ad3ddd742"/>
    <ds:schemaRef ds:uri="http://schemas.microsoft.com/office/2006/metadata/properties"/>
    <ds:schemaRef ds:uri="http://purl.org/dc/terms/"/>
    <ds:schemaRef ds:uri="http://purl.org/dc/dcmitype/"/>
    <ds:schemaRef ds:uri="http://schemas.microsoft.com/office/infopath/2007/PartnerControls"/>
    <ds:schemaRef ds:uri="5044e54f-486c-4c82-b23c-6e62d1a96ef0"/>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Retrospect</Template>
  <TotalTime>40914</TotalTime>
  <Words>1207</Words>
  <Application>Microsoft Office PowerPoint</Application>
  <PresentationFormat>Widescreen</PresentationFormat>
  <Paragraphs>234</Paragraphs>
  <Slides>24</Slides>
  <Notes>24</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Abadi Extra Light</vt:lpstr>
      <vt:lpstr>Arial</vt:lpstr>
      <vt:lpstr>BookAntiqua</vt:lpstr>
      <vt:lpstr>Calibri</vt:lpstr>
      <vt:lpstr>Daytona</vt:lpstr>
      <vt:lpstr>Gill Sans MT</vt:lpstr>
      <vt:lpstr>MinionPro-Regular</vt:lpstr>
      <vt:lpstr>Wingdings</vt:lpstr>
      <vt:lpstr>Office Theme</vt:lpstr>
      <vt:lpstr>PowerPoint Presentation</vt:lpstr>
      <vt:lpstr>In the last Video</vt:lpstr>
      <vt:lpstr>QA systems based on the retriever-reader architecture</vt:lpstr>
      <vt:lpstr>Introduction </vt:lpstr>
      <vt:lpstr>Retrievers Types</vt:lpstr>
      <vt:lpstr>Haystack library </vt:lpstr>
      <vt:lpstr>What’s Document store?</vt:lpstr>
      <vt:lpstr>What’s Elasticsearch? </vt:lpstr>
      <vt:lpstr>Initializing a document store</vt:lpstr>
      <vt:lpstr>Initializing a document store</vt:lpstr>
      <vt:lpstr>Initializing a document store</vt:lpstr>
      <vt:lpstr>Initializing a document store</vt:lpstr>
      <vt:lpstr>Initializing a retriever</vt:lpstr>
      <vt:lpstr>Why filtering is important?</vt:lpstr>
      <vt:lpstr>Why filtering is important?</vt:lpstr>
      <vt:lpstr>Reader types </vt:lpstr>
      <vt:lpstr>Initializing a reader</vt:lpstr>
      <vt:lpstr>Initializing a reader</vt:lpstr>
      <vt:lpstr>Initializing a reader</vt:lpstr>
      <vt:lpstr>Putting it all together</vt:lpstr>
      <vt:lpstr>Dense Passage Retrieval (DPR)</vt:lpstr>
      <vt:lpstr>Dense Passage Retrieval (DPR)</vt:lpstr>
      <vt:lpstr>Dense Passage Retrieval (DPR)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Alaa Nagy  Mohammed El Bassiouney</dc:creator>
  <cp:lastModifiedBy>Engineering</cp:lastModifiedBy>
  <cp:revision>120</cp:revision>
  <dcterms:created xsi:type="dcterms:W3CDTF">2023-03-23T08:35:56Z</dcterms:created>
  <dcterms:modified xsi:type="dcterms:W3CDTF">2025-04-05T07:38:25Z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0x010100BE97DA3CC45C1745A5BCC9248DA03914</vt:lpwstr>
  </property>
</Properties>
</file>

<file path=docProps/thumbnail.jpeg>
</file>